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261" r:id="rId4"/>
    <p:sldId id="265" r:id="rId5"/>
    <p:sldId id="279" r:id="rId6"/>
    <p:sldId id="269" r:id="rId7"/>
    <p:sldId id="263" r:id="rId8"/>
    <p:sldId id="264" r:id="rId9"/>
    <p:sldId id="270" r:id="rId10"/>
    <p:sldId id="268" r:id="rId11"/>
    <p:sldId id="271" r:id="rId12"/>
    <p:sldId id="266" r:id="rId13"/>
    <p:sldId id="267" r:id="rId14"/>
    <p:sldId id="272" r:id="rId15"/>
    <p:sldId id="277" r:id="rId16"/>
    <p:sldId id="278" r:id="rId17"/>
    <p:sldId id="273" r:id="rId18"/>
    <p:sldId id="274" r:id="rId19"/>
    <p:sldId id="276" r:id="rId20"/>
    <p:sldId id="275" r:id="rId21"/>
    <p:sldId id="280"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9696"/>
    <a:srgbClr val="00A79D"/>
    <a:srgbClr val="F8FBFE"/>
    <a:srgbClr val="003B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3285" autoAdjust="0"/>
  </p:normalViewPr>
  <p:slideViewPr>
    <p:cSldViewPr snapToGrid="0">
      <p:cViewPr>
        <p:scale>
          <a:sx n="70" d="100"/>
          <a:sy n="70" d="100"/>
        </p:scale>
        <p:origin x="60" y="-744"/>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F1BCA-68DA-44EC-A160-DCE0966D0976}" type="datetimeFigureOut">
              <a:rPr lang="en-US" smtClean="0"/>
              <a:t>10/29/2019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F0A51-EFE5-4F5B-8F69-0C0CDE81EBC4}" type="slidenum">
              <a:rPr lang="en-US" smtClean="0"/>
              <a:t>‹#›</a:t>
            </a:fld>
            <a:endParaRPr lang="en-US"/>
          </a:p>
        </p:txBody>
      </p:sp>
    </p:spTree>
    <p:extLst>
      <p:ext uri="{BB962C8B-B14F-4D97-AF65-F5344CB8AC3E}">
        <p14:creationId xmlns:p14="http://schemas.microsoft.com/office/powerpoint/2010/main" val="4666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 Tyler Berl, Manager of Community Development &amp; Advocacy at Housing Alliance Delaware</a:t>
            </a:r>
          </a:p>
          <a:p>
            <a:endParaRPr lang="en-US" dirty="0" smtClean="0"/>
          </a:p>
          <a:p>
            <a:r>
              <a:rPr lang="en-US" dirty="0" smtClean="0"/>
              <a:t>Housing Alliance Delaware</a:t>
            </a:r>
          </a:p>
          <a:p>
            <a:r>
              <a:rPr lang="en-US" dirty="0" smtClean="0"/>
              <a:t>Statewide nonprofit</a:t>
            </a:r>
            <a:r>
              <a:rPr lang="en-US" baseline="0" dirty="0" smtClean="0"/>
              <a:t> agency working to “advance housing opportunities, end homelessness, and promote vibrant communities” throughout Delaware.</a:t>
            </a:r>
          </a:p>
          <a:p>
            <a:endParaRPr lang="en-US" baseline="0" dirty="0" smtClean="0"/>
          </a:p>
          <a:p>
            <a:r>
              <a:rPr lang="en-US" baseline="0" dirty="0" smtClean="0"/>
              <a:t>How do we do this:</a:t>
            </a:r>
          </a:p>
          <a:p>
            <a:pPr marL="171450" indent="-171450">
              <a:buFont typeface="Arial" panose="020B0604020202020204" pitchFamily="34" charset="0"/>
              <a:buChar char="•"/>
            </a:pPr>
            <a:r>
              <a:rPr lang="en-US" baseline="0" dirty="0" smtClean="0"/>
              <a:t>Coordinate with the stakeholders in the field to strategically plan for the growth of the sectors of homelessness and community development – Continuum of Care, Sussex Housing Group</a:t>
            </a:r>
          </a:p>
          <a:p>
            <a:pPr marL="171450" indent="-171450">
              <a:buFont typeface="Arial" panose="020B0604020202020204" pitchFamily="34" charset="0"/>
              <a:buChar char="•"/>
            </a:pPr>
            <a:r>
              <a:rPr lang="en-US" baseline="0" dirty="0" smtClean="0"/>
              <a:t>Utilize research on the national and local housing sector manage data on the state’s homeless population to advance data-informed policy changes - CMIS</a:t>
            </a:r>
          </a:p>
          <a:p>
            <a:pPr marL="171450" indent="-171450">
              <a:buFont typeface="Arial" panose="020B0604020202020204" pitchFamily="34" charset="0"/>
              <a:buChar char="•"/>
            </a:pPr>
            <a:r>
              <a:rPr lang="en-US" baseline="0" dirty="0" smtClean="0"/>
              <a:t>Technical assistance with nonprofits and communities to increase their capacity</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Goals for the day:</a:t>
            </a:r>
          </a:p>
          <a:p>
            <a:pPr marL="171450" indent="-171450">
              <a:buFont typeface="Arial" panose="020B0604020202020204" pitchFamily="34" charset="0"/>
              <a:buChar char="•"/>
            </a:pPr>
            <a:r>
              <a:rPr lang="en-US" dirty="0" smtClean="0"/>
              <a:t>Consider how place matters in our ability</a:t>
            </a:r>
            <a:r>
              <a:rPr lang="en-US" baseline="0" dirty="0" smtClean="0"/>
              <a:t> to advance in life – to participate in the “American Dream” of doing better than our parents did.</a:t>
            </a:r>
          </a:p>
          <a:p>
            <a:pPr marL="171450" indent="-171450">
              <a:buFont typeface="Arial" panose="020B0604020202020204" pitchFamily="34" charset="0"/>
              <a:buChar char="•"/>
            </a:pPr>
            <a:r>
              <a:rPr lang="en-US" baseline="0" dirty="0" smtClean="0"/>
              <a:t>To help to understand how the quality of our environment, our access to public goods and areas of opportunity, to social capital all lead into determining if we will get ahead in life</a:t>
            </a:r>
          </a:p>
          <a:p>
            <a:pPr marL="171450" indent="-171450">
              <a:buFont typeface="Arial" panose="020B0604020202020204" pitchFamily="34" charset="0"/>
              <a:buChar char="•"/>
            </a:pPr>
            <a:r>
              <a:rPr lang="en-US" baseline="0" dirty="0" smtClean="0"/>
              <a:t>To discuss some of the national and local policy decisions that got us to where we are today</a:t>
            </a:r>
          </a:p>
          <a:p>
            <a:pPr marL="171450" indent="-171450">
              <a:buFont typeface="Arial" panose="020B0604020202020204" pitchFamily="34" charset="0"/>
              <a:buChar char="•"/>
            </a:pPr>
            <a:r>
              <a:rPr lang="en-US" baseline="0" dirty="0" smtClean="0"/>
              <a:t>Illuminate things that can be done to make it so we live in a more equitable society and increase upward mobility</a:t>
            </a:r>
            <a:endParaRPr lang="en-US" dirty="0"/>
          </a:p>
        </p:txBody>
      </p:sp>
      <p:sp>
        <p:nvSpPr>
          <p:cNvPr id="4" name="Slide Number Placeholder 3"/>
          <p:cNvSpPr>
            <a:spLocks noGrp="1"/>
          </p:cNvSpPr>
          <p:nvPr>
            <p:ph type="sldNum" sz="quarter" idx="10"/>
          </p:nvPr>
        </p:nvSpPr>
        <p:spPr/>
        <p:txBody>
          <a:bodyPr/>
          <a:lstStyle/>
          <a:p>
            <a:fld id="{26BF0A51-EFE5-4F5B-8F69-0C0CDE81EBC4}" type="slidenum">
              <a:rPr lang="en-US" smtClean="0"/>
              <a:t>1</a:t>
            </a:fld>
            <a:endParaRPr lang="en-US"/>
          </a:p>
        </p:txBody>
      </p:sp>
    </p:spTree>
    <p:extLst>
      <p:ext uri="{BB962C8B-B14F-4D97-AF65-F5344CB8AC3E}">
        <p14:creationId xmlns:p14="http://schemas.microsoft.com/office/powerpoint/2010/main" val="64077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Rising</a:t>
            </a:r>
            <a:r>
              <a:rPr lang="en-US" baseline="0" dirty="0" smtClean="0"/>
              <a:t> prices in the housing market:</a:t>
            </a:r>
          </a:p>
          <a:p>
            <a:pPr marL="171450" indent="-171450">
              <a:buFont typeface="Arial" panose="020B0604020202020204" pitchFamily="34" charset="0"/>
              <a:buChar char="•"/>
            </a:pPr>
            <a:r>
              <a:rPr lang="en-US" baseline="0" dirty="0" smtClean="0"/>
              <a:t>Increasing demand for housing along with reduced levels of housing production, has contributed to staggering increases in rental and purchase prices of housing</a:t>
            </a:r>
          </a:p>
          <a:p>
            <a:pPr marL="171450" indent="-171450">
              <a:buFont typeface="Arial" panose="020B0604020202020204" pitchFamily="34" charset="0"/>
              <a:buChar char="•"/>
            </a:pPr>
            <a:r>
              <a:rPr lang="en-US" baseline="0" dirty="0" smtClean="0"/>
              <a:t>Land use and zoning, artificially inflating the market by restricting the type and number of units available on a piece of property</a:t>
            </a:r>
          </a:p>
          <a:p>
            <a:pPr marL="628650" lvl="1" indent="-171450">
              <a:buFont typeface="Arial" panose="020B0604020202020204" pitchFamily="34" charset="0"/>
              <a:buChar char="•"/>
            </a:pPr>
            <a:r>
              <a:rPr lang="en-US" baseline="0" dirty="0" smtClean="0"/>
              <a:t>Minimum lot sizes</a:t>
            </a:r>
          </a:p>
          <a:p>
            <a:pPr marL="628650" lvl="1" indent="-171450">
              <a:buFont typeface="Arial" panose="020B0604020202020204" pitchFamily="34" charset="0"/>
              <a:buChar char="•"/>
            </a:pPr>
            <a:r>
              <a:rPr lang="en-US" baseline="0" dirty="0" smtClean="0"/>
              <a:t>Density restrictions</a:t>
            </a:r>
          </a:p>
          <a:p>
            <a:pPr marL="171450" lvl="0" indent="-171450">
              <a:buFont typeface="Arial" panose="020B0604020202020204" pitchFamily="34" charset="0"/>
              <a:buChar char="•"/>
            </a:pPr>
            <a:r>
              <a:rPr lang="en-US" baseline="0" dirty="0" smtClean="0"/>
              <a:t>Government fees and regulations</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Impact - Cost burden:</a:t>
            </a:r>
          </a:p>
          <a:p>
            <a:pPr marL="171450" lvl="0" indent="-171450">
              <a:buFont typeface="Arial" panose="020B0604020202020204" pitchFamily="34" charset="0"/>
              <a:buChar char="•"/>
            </a:pPr>
            <a:r>
              <a:rPr lang="en-US" baseline="0" dirty="0" smtClean="0"/>
              <a:t>In 1990, 76% of low-income renters were cost-burdened – by 2017 this share had risen to 82%</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One cause of this is the rental housing units market:</a:t>
            </a:r>
          </a:p>
          <a:p>
            <a:pPr marL="171450" lvl="0" indent="-171450">
              <a:buFont typeface="Arial" panose="020B0604020202020204" pitchFamily="34" charset="0"/>
              <a:buChar char="•"/>
            </a:pPr>
            <a:r>
              <a:rPr lang="en-US" baseline="0" dirty="0" smtClean="0"/>
              <a:t>Between 1990 and 2017, the number of units renting for $600 or less, inflation adjusted, has declined by 4.0 million units</a:t>
            </a:r>
          </a:p>
          <a:p>
            <a:pPr marL="628650" lvl="1" indent="-171450">
              <a:buFont typeface="Arial" panose="020B0604020202020204" pitchFamily="34" charset="0"/>
              <a:buChar char="•"/>
            </a:pPr>
            <a:r>
              <a:rPr lang="en-US" baseline="0" dirty="0" smtClean="0"/>
              <a:t>During this same period the overall rental stock grew sharply – by 10.9 million units</a:t>
            </a:r>
          </a:p>
          <a:p>
            <a:pPr marL="628650" lvl="1" indent="-171450">
              <a:buFont typeface="Arial" panose="020B0604020202020204" pitchFamily="34" charset="0"/>
              <a:buChar char="•"/>
            </a:pPr>
            <a:r>
              <a:rPr lang="en-US" baseline="0" dirty="0" smtClean="0"/>
              <a:t>Steepest decline in affordable rental units happened in the period between 2012-2017</a:t>
            </a:r>
          </a:p>
        </p:txBody>
      </p:sp>
      <p:sp>
        <p:nvSpPr>
          <p:cNvPr id="4" name="Slide Number Placeholder 3"/>
          <p:cNvSpPr>
            <a:spLocks noGrp="1"/>
          </p:cNvSpPr>
          <p:nvPr>
            <p:ph type="sldNum" sz="quarter" idx="10"/>
          </p:nvPr>
        </p:nvSpPr>
        <p:spPr/>
        <p:txBody>
          <a:bodyPr/>
          <a:lstStyle/>
          <a:p>
            <a:fld id="{26BF0A51-EFE5-4F5B-8F69-0C0CDE81EBC4}" type="slidenum">
              <a:rPr lang="en-US" smtClean="0"/>
              <a:t>11</a:t>
            </a:fld>
            <a:endParaRPr lang="en-US"/>
          </a:p>
        </p:txBody>
      </p:sp>
    </p:spTree>
    <p:extLst>
      <p:ext uri="{BB962C8B-B14F-4D97-AF65-F5344CB8AC3E}">
        <p14:creationId xmlns:p14="http://schemas.microsoft.com/office/powerpoint/2010/main" val="702148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a:t>
            </a:r>
            <a:r>
              <a:rPr lang="en-US" baseline="0" dirty="0" smtClean="0"/>
              <a:t> of Impediments to Fair Housing Choice:</a:t>
            </a:r>
          </a:p>
          <a:p>
            <a:r>
              <a:rPr lang="en-US" baseline="0" dirty="0" smtClean="0"/>
              <a:t>Delaware’s non-entitlement areas (including Sussex and Kent County) are considered “low segregation” when we look at Dissimilarity Index (anything below 40.0 score)</a:t>
            </a:r>
          </a:p>
          <a:p>
            <a:endParaRPr lang="en-US" baseline="0" dirty="0" smtClean="0"/>
          </a:p>
          <a:p>
            <a:endParaRPr lang="en-US" baseline="0" dirty="0" smtClean="0"/>
          </a:p>
          <a:p>
            <a:r>
              <a:rPr lang="en-US" baseline="0" dirty="0" smtClean="0"/>
              <a:t>Segregation rising</a:t>
            </a:r>
          </a:p>
          <a:p>
            <a:r>
              <a:rPr lang="en-US" baseline="0" dirty="0" smtClean="0"/>
              <a:t>Startling trend though:</a:t>
            </a:r>
          </a:p>
          <a:p>
            <a:pPr marL="171450" indent="-171450">
              <a:buFont typeface="Arial" panose="020B0604020202020204" pitchFamily="34" charset="0"/>
              <a:buChar char="•"/>
            </a:pPr>
            <a:r>
              <a:rPr lang="en-US" baseline="0" dirty="0" smtClean="0"/>
              <a:t>1990 – non-white/white dissimilarity index – 20.35</a:t>
            </a:r>
          </a:p>
          <a:p>
            <a:pPr marL="171450" indent="-171450">
              <a:buFont typeface="Arial" panose="020B0604020202020204" pitchFamily="34" charset="0"/>
              <a:buChar char="•"/>
            </a:pPr>
            <a:r>
              <a:rPr lang="en-US" baseline="0" dirty="0" smtClean="0"/>
              <a:t>2019 – 34.12</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Moderate Segregation is considered </a:t>
            </a:r>
            <a:r>
              <a:rPr lang="en-US" baseline="0" smtClean="0"/>
              <a:t>a score of 4-54</a:t>
            </a:r>
            <a:endParaRPr lang="en-US" dirty="0"/>
          </a:p>
        </p:txBody>
      </p:sp>
      <p:sp>
        <p:nvSpPr>
          <p:cNvPr id="4" name="Slide Number Placeholder 3"/>
          <p:cNvSpPr>
            <a:spLocks noGrp="1"/>
          </p:cNvSpPr>
          <p:nvPr>
            <p:ph type="sldNum" sz="quarter" idx="10"/>
          </p:nvPr>
        </p:nvSpPr>
        <p:spPr/>
        <p:txBody>
          <a:bodyPr/>
          <a:lstStyle/>
          <a:p>
            <a:fld id="{26BF0A51-EFE5-4F5B-8F69-0C0CDE81EBC4}" type="slidenum">
              <a:rPr lang="en-US" smtClean="0"/>
              <a:t>12</a:t>
            </a:fld>
            <a:endParaRPr lang="en-US"/>
          </a:p>
        </p:txBody>
      </p:sp>
    </p:spTree>
    <p:extLst>
      <p:ext uri="{BB962C8B-B14F-4D97-AF65-F5344CB8AC3E}">
        <p14:creationId xmlns:p14="http://schemas.microsoft.com/office/powerpoint/2010/main" val="1672168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Rise in </a:t>
            </a:r>
            <a:endParaRPr lang="en-US" dirty="0"/>
          </a:p>
        </p:txBody>
      </p:sp>
      <p:sp>
        <p:nvSpPr>
          <p:cNvPr id="4" name="Slide Number Placeholder 3"/>
          <p:cNvSpPr>
            <a:spLocks noGrp="1"/>
          </p:cNvSpPr>
          <p:nvPr>
            <p:ph type="sldNum" sz="quarter" idx="10"/>
          </p:nvPr>
        </p:nvSpPr>
        <p:spPr/>
        <p:txBody>
          <a:bodyPr/>
          <a:lstStyle/>
          <a:p>
            <a:fld id="{26BF0A51-EFE5-4F5B-8F69-0C0CDE81EBC4}" type="slidenum">
              <a:rPr lang="en-US" smtClean="0"/>
              <a:t>13</a:t>
            </a:fld>
            <a:endParaRPr lang="en-US"/>
          </a:p>
        </p:txBody>
      </p:sp>
    </p:spTree>
    <p:extLst>
      <p:ext uri="{BB962C8B-B14F-4D97-AF65-F5344CB8AC3E}">
        <p14:creationId xmlns:p14="http://schemas.microsoft.com/office/powerpoint/2010/main" val="3722986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average, a renter household in Sussex County must earn $20.35 per hour to afford a two-bedroom rental unit and not spend more than 30% of their monthly income on housing expenses. </a:t>
            </a:r>
            <a:r>
              <a:rPr lang="en-US" smtClean="0"/>
              <a:t>While Sussex County’s 2019 rental housing wage was slightly lower than Delaware as a whole ($21.97), the county saw a drastic 17% increase from 2018, when the rate was $17.31.</a:t>
            </a:r>
            <a:endParaRPr lang="en-US"/>
          </a:p>
        </p:txBody>
      </p:sp>
      <p:sp>
        <p:nvSpPr>
          <p:cNvPr id="4" name="Slide Number Placeholder 3"/>
          <p:cNvSpPr>
            <a:spLocks noGrp="1"/>
          </p:cNvSpPr>
          <p:nvPr>
            <p:ph type="sldNum" sz="quarter" idx="10"/>
          </p:nvPr>
        </p:nvSpPr>
        <p:spPr/>
        <p:txBody>
          <a:bodyPr/>
          <a:lstStyle/>
          <a:p>
            <a:fld id="{26BF0A51-EFE5-4F5B-8F69-0C0CDE81EBC4}" type="slidenum">
              <a:rPr lang="en-US" smtClean="0"/>
              <a:t>14</a:t>
            </a:fld>
            <a:endParaRPr lang="en-US"/>
          </a:p>
        </p:txBody>
      </p:sp>
    </p:spTree>
    <p:extLst>
      <p:ext uri="{BB962C8B-B14F-4D97-AF65-F5344CB8AC3E}">
        <p14:creationId xmlns:p14="http://schemas.microsoft.com/office/powerpoint/2010/main" val="3989072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Sussex County’s limited supply of affordable and available housing units 16,210 homeowners (25.7% of Sussex homeowners) are cost burdened, spending more than 30% of their monthly income on housing expenses; of those, 6,925 spend more than 50% of their income on housing. The problem is worse for Sussex County renter-households, where 7,460 (41% of all renters) are cost burdened, of which 3,720 households utilize over 50% of their income on housing. </a:t>
            </a:r>
            <a:endParaRPr lang="en-US" dirty="0"/>
          </a:p>
        </p:txBody>
      </p:sp>
      <p:sp>
        <p:nvSpPr>
          <p:cNvPr id="4" name="Slide Number Placeholder 3"/>
          <p:cNvSpPr>
            <a:spLocks noGrp="1"/>
          </p:cNvSpPr>
          <p:nvPr>
            <p:ph type="sldNum" sz="quarter" idx="10"/>
          </p:nvPr>
        </p:nvSpPr>
        <p:spPr/>
        <p:txBody>
          <a:bodyPr/>
          <a:lstStyle/>
          <a:p>
            <a:fld id="{26BF0A51-EFE5-4F5B-8F69-0C0CDE81EBC4}" type="slidenum">
              <a:rPr lang="en-US" smtClean="0"/>
              <a:t>15</a:t>
            </a:fld>
            <a:endParaRPr lang="en-US"/>
          </a:p>
        </p:txBody>
      </p:sp>
    </p:spTree>
    <p:extLst>
      <p:ext uri="{BB962C8B-B14F-4D97-AF65-F5344CB8AC3E}">
        <p14:creationId xmlns:p14="http://schemas.microsoft.com/office/powerpoint/2010/main" val="2823818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Sussex County’s share of publicly supported housing, as compared to its total number of housing units, is substantively smaller than Delaware as a whole, and in most cases, that of any other county. Sussex County’s 1,349 publicly supported housing units represents 1.09% of the county’s housing stock; the state has a total of 12,912 publicly supported housing units, or 3.18% of the state’s housing stock. </a:t>
            </a:r>
            <a:endParaRPr lang="en-US" dirty="0"/>
          </a:p>
        </p:txBody>
      </p:sp>
      <p:sp>
        <p:nvSpPr>
          <p:cNvPr id="4" name="Slide Number Placeholder 3"/>
          <p:cNvSpPr>
            <a:spLocks noGrp="1"/>
          </p:cNvSpPr>
          <p:nvPr>
            <p:ph type="sldNum" sz="quarter" idx="10"/>
          </p:nvPr>
        </p:nvSpPr>
        <p:spPr/>
        <p:txBody>
          <a:bodyPr/>
          <a:lstStyle/>
          <a:p>
            <a:fld id="{26BF0A51-EFE5-4F5B-8F69-0C0CDE81EBC4}" type="slidenum">
              <a:rPr lang="en-US" smtClean="0"/>
              <a:t>18</a:t>
            </a:fld>
            <a:endParaRPr lang="en-US"/>
          </a:p>
        </p:txBody>
      </p:sp>
    </p:spTree>
    <p:extLst>
      <p:ext uri="{BB962C8B-B14F-4D97-AF65-F5344CB8AC3E}">
        <p14:creationId xmlns:p14="http://schemas.microsoft.com/office/powerpoint/2010/main" val="2402425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only 5.86% of</a:t>
            </a:r>
            <a:r>
              <a:rPr lang="en-US" baseline="0" dirty="0" smtClean="0"/>
              <a:t> Sussex County land is zoned for multifamily housing, or is allowed through conditional use</a:t>
            </a:r>
            <a:endParaRPr lang="en-US" dirty="0"/>
          </a:p>
        </p:txBody>
      </p:sp>
      <p:sp>
        <p:nvSpPr>
          <p:cNvPr id="4" name="Slide Number Placeholder 3"/>
          <p:cNvSpPr>
            <a:spLocks noGrp="1"/>
          </p:cNvSpPr>
          <p:nvPr>
            <p:ph type="sldNum" sz="quarter" idx="10"/>
          </p:nvPr>
        </p:nvSpPr>
        <p:spPr/>
        <p:txBody>
          <a:bodyPr/>
          <a:lstStyle/>
          <a:p>
            <a:fld id="{26BF0A51-EFE5-4F5B-8F69-0C0CDE81EBC4}" type="slidenum">
              <a:rPr lang="en-US" smtClean="0"/>
              <a:t>21</a:t>
            </a:fld>
            <a:endParaRPr lang="en-US"/>
          </a:p>
        </p:txBody>
      </p:sp>
    </p:spTree>
    <p:extLst>
      <p:ext uri="{BB962C8B-B14F-4D97-AF65-F5344CB8AC3E}">
        <p14:creationId xmlns:p14="http://schemas.microsoft.com/office/powerpoint/2010/main" val="2086034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F0A51-EFE5-4F5B-8F69-0C0CDE81EBC4}" type="slidenum">
              <a:rPr lang="en-US" smtClean="0"/>
              <a:t>22</a:t>
            </a:fld>
            <a:endParaRPr lang="en-US"/>
          </a:p>
        </p:txBody>
      </p:sp>
    </p:spTree>
    <p:extLst>
      <p:ext uri="{BB962C8B-B14F-4D97-AF65-F5344CB8AC3E}">
        <p14:creationId xmlns:p14="http://schemas.microsoft.com/office/powerpoint/2010/main" val="177174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global perspective</a:t>
            </a:r>
            <a:endParaRPr lang="en-US" dirty="0" smtClean="0"/>
          </a:p>
          <a:p>
            <a:endParaRPr lang="en-US" dirty="0" smtClean="0"/>
          </a:p>
          <a:p>
            <a:r>
              <a:rPr lang="en-US" dirty="0" smtClean="0"/>
              <a:t>In a large majority of economies across the world, one’s chances of reaching the top quarter of the ladder of educational attainment depend largely on where one’s parents stood on that ladder. This share would be 0.25 if one’s ability to obtain an education did not depend on how well educated one’s parents are. However, there are very few economies in which the share exceeds 0.20. Among the bottom 50 economies by this share among the 1980s generation, 46 are developing, whereas only 4 are high income, including the United States. </a:t>
            </a:r>
            <a:endParaRPr lang="en-US" dirty="0"/>
          </a:p>
        </p:txBody>
      </p:sp>
      <p:sp>
        <p:nvSpPr>
          <p:cNvPr id="4" name="Slide Number Placeholder 3"/>
          <p:cNvSpPr>
            <a:spLocks noGrp="1"/>
          </p:cNvSpPr>
          <p:nvPr>
            <p:ph type="sldNum" sz="quarter" idx="10"/>
          </p:nvPr>
        </p:nvSpPr>
        <p:spPr/>
        <p:txBody>
          <a:bodyPr/>
          <a:lstStyle/>
          <a:p>
            <a:fld id="{26BF0A51-EFE5-4F5B-8F69-0C0CDE81EBC4}" type="slidenum">
              <a:rPr lang="en-US" smtClean="0"/>
              <a:t>2</a:t>
            </a:fld>
            <a:endParaRPr lang="en-US"/>
          </a:p>
        </p:txBody>
      </p:sp>
    </p:spTree>
    <p:extLst>
      <p:ext uri="{BB962C8B-B14F-4D97-AF65-F5344CB8AC3E}">
        <p14:creationId xmlns:p14="http://schemas.microsoft.com/office/powerpoint/2010/main" val="227952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from Raj </a:t>
            </a:r>
            <a:r>
              <a:rPr lang="en-US" dirty="0" err="1" smtClean="0"/>
              <a:t>Chetty</a:t>
            </a:r>
            <a:r>
              <a:rPr lang="en-US" baseline="0" dirty="0" smtClean="0"/>
              <a:t>, and colleagues at Stanford University and Harvard University, and the research team at Harvard University Opportunity Insights.</a:t>
            </a:r>
          </a:p>
          <a:p>
            <a:endParaRPr lang="en-US" baseline="0" dirty="0" smtClean="0"/>
          </a:p>
          <a:p>
            <a:r>
              <a:rPr lang="en-US" baseline="0" dirty="0" smtClean="0"/>
              <a:t>Rates of “absolute income mobility” have fallen precipitously. In 1940, 92% of children grew up to earn more than their parents. </a:t>
            </a:r>
          </a:p>
          <a:p>
            <a:r>
              <a:rPr lang="en-US" baseline="0" dirty="0" smtClean="0"/>
              <a:t>In 1984, only 50% of children earned more than their parents. </a:t>
            </a:r>
          </a:p>
          <a:p>
            <a:endParaRPr lang="en-US" baseline="0" dirty="0" smtClean="0"/>
          </a:p>
          <a:p>
            <a:r>
              <a:rPr lang="en-US" baseline="0" dirty="0" smtClean="0"/>
              <a:t>While largely not pertinent to this discussion here today, it is worth considering what is causing this reduction in income mobility at the country-wide scale:</a:t>
            </a:r>
          </a:p>
          <a:p>
            <a:pPr marL="171450" indent="-171450">
              <a:buFont typeface="Arial" panose="020B0604020202020204" pitchFamily="34" charset="0"/>
              <a:buChar char="•"/>
            </a:pPr>
            <a:r>
              <a:rPr lang="en-US" baseline="0" dirty="0" smtClean="0"/>
              <a:t>Most of the decline in absolute income mobility can be attributed to two factors: lower Gross Domestic Product (GDP) growth rates; and, greater inequality in income distribution.</a:t>
            </a:r>
          </a:p>
          <a:p>
            <a:endParaRPr lang="en-US" baseline="0" dirty="0" smtClean="0"/>
          </a:p>
          <a:p>
            <a:r>
              <a:rPr lang="en-US" baseline="0" dirty="0" smtClean="0"/>
              <a:t>Research has also proven though that absolute mobility is not spread out across a county, state, or nation uniformly. Some areas have higher rates of mobility than others. PLACE MATTERS. Characteristics of high mobility areas:</a:t>
            </a:r>
          </a:p>
          <a:p>
            <a:pPr marL="228600" indent="-228600">
              <a:buAutoNum type="arabicPeriod"/>
            </a:pPr>
            <a:r>
              <a:rPr lang="en-US" baseline="0" dirty="0" smtClean="0"/>
              <a:t>Less residential segregation</a:t>
            </a:r>
          </a:p>
          <a:p>
            <a:pPr marL="228600" indent="-228600">
              <a:buAutoNum type="arabicPeriod"/>
            </a:pPr>
            <a:r>
              <a:rPr lang="en-US" baseline="0" dirty="0" smtClean="0"/>
              <a:t>Less income inequality</a:t>
            </a:r>
          </a:p>
          <a:p>
            <a:pPr marL="228600" indent="-228600">
              <a:buAutoNum type="arabicPeriod"/>
            </a:pPr>
            <a:r>
              <a:rPr lang="en-US" baseline="0" dirty="0" smtClean="0"/>
              <a:t>Better primary schools</a:t>
            </a:r>
          </a:p>
          <a:p>
            <a:pPr marL="228600" indent="-228600">
              <a:buAutoNum type="arabicPeriod"/>
            </a:pPr>
            <a:r>
              <a:rPr lang="en-US" baseline="0" dirty="0" smtClean="0"/>
              <a:t>Greater social capital</a:t>
            </a:r>
          </a:p>
          <a:p>
            <a:pPr marL="228600" indent="-228600">
              <a:buAutoNum type="arabicPeriod"/>
            </a:pPr>
            <a:r>
              <a:rPr lang="en-US" baseline="0" dirty="0" smtClean="0"/>
              <a:t>Greater family stability</a:t>
            </a:r>
          </a:p>
          <a:p>
            <a:pPr marL="228600" indent="-228600">
              <a:buAutoNum type="arabicPeriod"/>
            </a:pPr>
            <a:endParaRPr lang="en-US" baseline="0" dirty="0" smtClean="0"/>
          </a:p>
          <a:p>
            <a:r>
              <a:rPr lang="en-US" baseline="0" dirty="0" smtClean="0"/>
              <a:t>These five variables explain 76% of the variance in upward mobility across areas.</a:t>
            </a:r>
            <a:r>
              <a:rPr lang="en-US" baseline="0" dirty="0" smtClean="0"/>
              <a:t> </a:t>
            </a:r>
          </a:p>
          <a:p>
            <a:endParaRPr lang="en-US" baseline="0" dirty="0" smtClean="0"/>
          </a:p>
          <a:p>
            <a:r>
              <a:rPr lang="en-US" baseline="0" dirty="0" smtClean="0"/>
              <a:t>Further research has shown moving children born in areas of less income mobility to areas of higher income mobility has significant positive effects. The incomes of children who move converge to the incomes of the permanent residents in the destination.</a:t>
            </a:r>
          </a:p>
          <a:p>
            <a:pPr marL="171450" indent="-171450">
              <a:buFont typeface="Arial" panose="020B0604020202020204" pitchFamily="34" charset="0"/>
              <a:buChar char="•"/>
            </a:pPr>
            <a:r>
              <a:rPr lang="en-US" baseline="0" dirty="0" smtClean="0"/>
              <a:t>On average, spending an additional year in a community where the mean income is 1% higher increases a child’s income in adulthood by 4%.</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Lesson – moving families to areas of opportunity is one strategy to spur upward economic mobility. </a:t>
            </a:r>
          </a:p>
          <a:p>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26BF0A51-EFE5-4F5B-8F69-0C0CDE81EBC4}" type="slidenum">
              <a:rPr lang="en-US" smtClean="0"/>
              <a:t>3</a:t>
            </a:fld>
            <a:endParaRPr lang="en-US"/>
          </a:p>
        </p:txBody>
      </p:sp>
    </p:spTree>
    <p:extLst>
      <p:ext uri="{BB962C8B-B14F-4D97-AF65-F5344CB8AC3E}">
        <p14:creationId xmlns:p14="http://schemas.microsoft.com/office/powerpoint/2010/main" val="34598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PWA</a:t>
            </a:r>
            <a:r>
              <a:rPr lang="en-US" baseline="0" dirty="0" smtClean="0"/>
              <a:t> was a New Deal initiative of the Franklin Roosevelt </a:t>
            </a:r>
            <a:r>
              <a:rPr lang="en-US" baseline="0" dirty="0" smtClean="0"/>
              <a:t>administration</a:t>
            </a:r>
          </a:p>
          <a:p>
            <a:pPr marL="171450" indent="-171450">
              <a:buFont typeface="Arial" panose="020B0604020202020204" pitchFamily="34" charset="0"/>
              <a:buChar char="•"/>
            </a:pPr>
            <a:r>
              <a:rPr lang="en-US" baseline="0" dirty="0" smtClean="0"/>
              <a:t>Goal – to alleviate the national housing shortage while creating jobs in construction</a:t>
            </a:r>
          </a:p>
          <a:p>
            <a:pPr marL="171450" indent="-171450">
              <a:buFont typeface="Arial" panose="020B0604020202020204" pitchFamily="34" charset="0"/>
              <a:buChar char="•"/>
            </a:pPr>
            <a:r>
              <a:rPr lang="en-US" baseline="0" dirty="0" smtClean="0"/>
              <a:t>First major public housing development – creating 47 projects</a:t>
            </a:r>
          </a:p>
          <a:p>
            <a:pPr marL="171450" indent="-171450">
              <a:buFont typeface="Arial" panose="020B0604020202020204" pitchFamily="34" charset="0"/>
              <a:buChar char="•"/>
            </a:pPr>
            <a:r>
              <a:rPr lang="en-US" baseline="0" dirty="0" smtClean="0"/>
              <a:t>Established the “neighborhood composition rule”:</a:t>
            </a:r>
          </a:p>
          <a:p>
            <a:pPr marL="628650" lvl="1" indent="-171450">
              <a:buFont typeface="Arial" panose="020B0604020202020204" pitchFamily="34" charset="0"/>
              <a:buChar char="•"/>
            </a:pPr>
            <a:r>
              <a:rPr lang="en-US" baseline="0" dirty="0" smtClean="0"/>
              <a:t>Stating that, “federal housing projects should reflect the previous racial composition of their neighborhoods.”</a:t>
            </a:r>
          </a:p>
          <a:p>
            <a:pPr marL="628650" lvl="1" indent="-171450">
              <a:buFont typeface="Arial" panose="020B0604020202020204" pitchFamily="34" charset="0"/>
              <a:buChar char="•"/>
            </a:pPr>
            <a:r>
              <a:rPr lang="en-US" baseline="0" dirty="0" smtClean="0"/>
              <a:t>Projects in white areas could only house whites, projects in black areas could only house blacks, projects could only be integrated if they were placed in an area that was already integrated. </a:t>
            </a:r>
          </a:p>
          <a:p>
            <a:pPr marL="1085850" lvl="2" indent="-171450">
              <a:buFont typeface="Arial" panose="020B0604020202020204" pitchFamily="34" charset="0"/>
              <a:buChar char="•"/>
            </a:pPr>
            <a:r>
              <a:rPr lang="en-US" baseline="0" dirty="0" smtClean="0"/>
              <a:t>Pattern though was to segregate projects even in areas where there wasn’t a previous history of segregation – and designated most neighborhoods as either white or black</a:t>
            </a:r>
          </a:p>
          <a:p>
            <a:pPr marL="1085850" lvl="2" indent="-171450">
              <a:buFont typeface="Arial" panose="020B0604020202020204" pitchFamily="34" charset="0"/>
              <a:buChar char="•"/>
            </a:pPr>
            <a:r>
              <a:rPr lang="en-US" baseline="0" dirty="0" smtClean="0"/>
              <a:t>Also concentrated African American projects in low income neighborhoods</a:t>
            </a:r>
            <a:endParaRPr lang="en-US" baseline="0" dirty="0" smtClean="0"/>
          </a:p>
          <a:p>
            <a:endParaRPr lang="en-US" baseline="0" dirty="0" smtClean="0"/>
          </a:p>
          <a:p>
            <a:endParaRPr lang="en-US" baseline="0" dirty="0" smtClean="0"/>
          </a:p>
          <a:p>
            <a:r>
              <a:rPr lang="en-US" baseline="0" dirty="0" smtClean="0"/>
              <a:t>HOLC sought to rescue households that were about to default by purchasing existing mortgages that were subject to foreclosure</a:t>
            </a:r>
          </a:p>
          <a:p>
            <a:pPr marL="171450" indent="-171450">
              <a:buFont typeface="Arial" panose="020B0604020202020204" pitchFamily="34" charset="0"/>
              <a:buChar char="•"/>
            </a:pPr>
            <a:r>
              <a:rPr lang="en-US" baseline="0" dirty="0" smtClean="0"/>
              <a:t>Issuing new mortgages with longer loan periods</a:t>
            </a:r>
          </a:p>
          <a:p>
            <a:pPr marL="171450" indent="-171450">
              <a:buFont typeface="Arial" panose="020B0604020202020204" pitchFamily="34" charset="0"/>
              <a:buChar char="•"/>
            </a:pPr>
            <a:r>
              <a:rPr lang="en-US" baseline="0" dirty="0" smtClean="0"/>
              <a:t>New mortgages were amortizing loans so households could gain equity while paying back the loan</a:t>
            </a:r>
          </a:p>
          <a:p>
            <a:pPr marL="171450" indent="-171450">
              <a:buFont typeface="Arial" panose="020B0604020202020204" pitchFamily="34" charset="0"/>
              <a:buChar char="•"/>
            </a:pPr>
            <a:r>
              <a:rPr lang="en-US" baseline="0" dirty="0" smtClean="0"/>
              <a:t>Government sought to avoid the risk that any loan that they issued would be defaulted upon:</a:t>
            </a:r>
          </a:p>
          <a:p>
            <a:pPr marL="628650" lvl="1" indent="-171450">
              <a:buFont typeface="Arial" panose="020B0604020202020204" pitchFamily="34" charset="0"/>
              <a:buChar char="•"/>
            </a:pPr>
            <a:r>
              <a:rPr lang="en-US" baseline="0" dirty="0" smtClean="0"/>
              <a:t>Hired local real estate agents to make appraisals on which refinancing decisions were risky based off the condition of the house and of the surrounding houses in the neighborhood to determine if the property would maintain its value</a:t>
            </a:r>
          </a:p>
          <a:p>
            <a:pPr marL="628650" lvl="1" indent="-171450">
              <a:buFont typeface="Arial" panose="020B0604020202020204" pitchFamily="34" charset="0"/>
              <a:buChar char="•"/>
            </a:pPr>
            <a:r>
              <a:rPr lang="en-US" baseline="0" dirty="0" smtClean="0"/>
              <a:t>HOLC created color coded maps of every metropolitan area in the nation – with the safest areas in green and the riskiest areas in red</a:t>
            </a:r>
          </a:p>
          <a:p>
            <a:pPr marL="628650" lvl="1" indent="-171450">
              <a:buFont typeface="Arial" panose="020B0604020202020204" pitchFamily="34" charset="0"/>
              <a:buChar char="•"/>
            </a:pPr>
            <a:r>
              <a:rPr lang="en-US" baseline="0" dirty="0" smtClean="0"/>
              <a:t>A neighborhood earned a red color if African Americans lived in it</a:t>
            </a:r>
          </a:p>
          <a:p>
            <a:pPr marL="628650" lvl="1" indent="-171450">
              <a:buFont typeface="Arial" panose="020B0604020202020204" pitchFamily="34" charset="0"/>
              <a:buChar char="•"/>
            </a:pPr>
            <a:r>
              <a:rPr lang="en-US" baseline="0" dirty="0" smtClean="0"/>
              <a:t>HOLC did not always deny saving a home in a red colored neighborhood but it was the first example showing the federal government felt that African Americans were a poor risk.</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FHA established to solve the inability of middle-class renters to purchase single family homes</a:t>
            </a:r>
          </a:p>
          <a:p>
            <a:pPr marL="171450" lvl="0" indent="-171450">
              <a:buFont typeface="Arial" panose="020B0604020202020204" pitchFamily="34" charset="0"/>
              <a:buChar char="•"/>
            </a:pPr>
            <a:r>
              <a:rPr lang="en-US" baseline="0" dirty="0" smtClean="0"/>
              <a:t>FHA insured bank mortgages that covered 80% of the purchase price </a:t>
            </a:r>
          </a:p>
          <a:p>
            <a:pPr marL="171450" lvl="0" indent="-171450">
              <a:buFont typeface="Arial" panose="020B0604020202020204" pitchFamily="34" charset="0"/>
              <a:buChar char="•"/>
            </a:pPr>
            <a:r>
              <a:rPr lang="en-US" baseline="0" dirty="0" smtClean="0"/>
              <a:t>Twenty year terms, and fully amortized loan</a:t>
            </a:r>
          </a:p>
          <a:p>
            <a:pPr marL="171450" lvl="0" indent="-171450">
              <a:buFont typeface="Arial" panose="020B0604020202020204" pitchFamily="34" charset="0"/>
              <a:buChar char="•"/>
            </a:pPr>
            <a:r>
              <a:rPr lang="en-US" baseline="0" dirty="0" smtClean="0"/>
              <a:t>FHA required that the property being purchased was appraised for its risk</a:t>
            </a:r>
          </a:p>
          <a:p>
            <a:pPr marL="171450" lvl="0" indent="-171450">
              <a:buFont typeface="Arial" panose="020B0604020202020204" pitchFamily="34" charset="0"/>
              <a:buChar char="•"/>
            </a:pPr>
            <a:r>
              <a:rPr lang="en-US" baseline="0" dirty="0" smtClean="0"/>
              <a:t>FHA appraisal standards included a whites-only requirement</a:t>
            </a:r>
          </a:p>
          <a:p>
            <a:pPr marL="628650" lvl="1" indent="-171450">
              <a:buFont typeface="Arial" panose="020B0604020202020204" pitchFamily="34" charset="0"/>
              <a:buChar char="•"/>
            </a:pPr>
            <a:r>
              <a:rPr lang="en-US" baseline="0" dirty="0" smtClean="0"/>
              <a:t>Racial segregation now became the official policy of the federal government</a:t>
            </a:r>
          </a:p>
          <a:p>
            <a:pPr marL="171450" lvl="0" indent="-171450">
              <a:buFont typeface="Arial" panose="020B0604020202020204" pitchFamily="34" charset="0"/>
              <a:buChar char="•"/>
            </a:pPr>
            <a:r>
              <a:rPr lang="en-US" baseline="0" dirty="0" smtClean="0"/>
              <a:t>Just </a:t>
            </a:r>
            <a:r>
              <a:rPr lang="en-US" baseline="0" dirty="0" smtClean="0"/>
              <a:t>2% of the $120 billion in FHA loans distributed between 1934 and 1962 were given to nonwhite </a:t>
            </a:r>
            <a:r>
              <a:rPr lang="en-US" baseline="0" dirty="0" smtClean="0"/>
              <a:t>families</a:t>
            </a:r>
          </a:p>
          <a:p>
            <a:pPr marL="171450" lvl="0" indent="-171450">
              <a:buFont typeface="Arial" panose="020B0604020202020204" pitchFamily="34" charset="0"/>
              <a:buChar char="•"/>
            </a:pPr>
            <a:r>
              <a:rPr lang="en-US" baseline="0" dirty="0" smtClean="0"/>
              <a:t>FHA’s biggest impact was not underwriting individual home mortgages, but entire subdivisions, as racially exclusive white enclaves (suburbs)</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VA Home Loan Guarantee Program established after World War II</a:t>
            </a:r>
          </a:p>
          <a:p>
            <a:pPr marL="171450" lvl="0" indent="-171450">
              <a:buFont typeface="Arial" panose="020B0604020202020204" pitchFamily="34" charset="0"/>
              <a:buChar char="•"/>
            </a:pPr>
            <a:r>
              <a:rPr lang="en-US" baseline="0" dirty="0" smtClean="0"/>
              <a:t>Insured mortgages for returning service man</a:t>
            </a:r>
          </a:p>
          <a:p>
            <a:pPr marL="171450" lvl="0" indent="-171450">
              <a:buFont typeface="Arial" panose="020B0604020202020204" pitchFamily="34" charset="0"/>
              <a:buChar char="•"/>
            </a:pPr>
            <a:r>
              <a:rPr lang="en-US" baseline="0" dirty="0" smtClean="0"/>
              <a:t>Adopted FHA policies</a:t>
            </a:r>
          </a:p>
          <a:p>
            <a:pPr marL="171450" lvl="0" indent="-171450">
              <a:buFont typeface="Arial" panose="020B0604020202020204" pitchFamily="34" charset="0"/>
              <a:buChar char="•"/>
            </a:pPr>
            <a:r>
              <a:rPr lang="en-US" baseline="0" dirty="0" smtClean="0"/>
              <a:t>By 1950, half of all mortgages where </a:t>
            </a:r>
            <a:r>
              <a:rPr lang="en-US" baseline="0" dirty="0" err="1" smtClean="0"/>
              <a:t>underwriten</a:t>
            </a:r>
            <a:r>
              <a:rPr lang="en-US" baseline="0" dirty="0" smtClean="0"/>
              <a:t> by FHA or the VA</a:t>
            </a:r>
            <a:endParaRPr lang="en-US" dirty="0"/>
          </a:p>
        </p:txBody>
      </p:sp>
      <p:sp>
        <p:nvSpPr>
          <p:cNvPr id="4" name="Slide Number Placeholder 3"/>
          <p:cNvSpPr>
            <a:spLocks noGrp="1"/>
          </p:cNvSpPr>
          <p:nvPr>
            <p:ph type="sldNum" sz="quarter" idx="10"/>
          </p:nvPr>
        </p:nvSpPr>
        <p:spPr/>
        <p:txBody>
          <a:bodyPr/>
          <a:lstStyle/>
          <a:p>
            <a:fld id="{26BF0A51-EFE5-4F5B-8F69-0C0CDE81EBC4}" type="slidenum">
              <a:rPr lang="en-US" smtClean="0"/>
              <a:t>4</a:t>
            </a:fld>
            <a:endParaRPr lang="en-US"/>
          </a:p>
        </p:txBody>
      </p:sp>
    </p:spTree>
    <p:extLst>
      <p:ext uri="{BB962C8B-B14F-4D97-AF65-F5344CB8AC3E}">
        <p14:creationId xmlns:p14="http://schemas.microsoft.com/office/powerpoint/2010/main" val="3942522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1910 Baltimore became the first city to use r</a:t>
            </a:r>
            <a:r>
              <a:rPr lang="en-US" dirty="0" smtClean="0"/>
              <a:t>acial zoning to</a:t>
            </a:r>
            <a:r>
              <a:rPr lang="en-US" baseline="0" dirty="0" smtClean="0"/>
              <a:t> </a:t>
            </a:r>
            <a:r>
              <a:rPr lang="en-US" dirty="0" smtClean="0"/>
              <a:t>prohibit African</a:t>
            </a:r>
            <a:r>
              <a:rPr lang="en-US" baseline="0" dirty="0" smtClean="0"/>
              <a:t> Americans from buying property on blocks where white families lived.</a:t>
            </a:r>
          </a:p>
          <a:p>
            <a:pPr marL="171450" indent="-171450">
              <a:buFont typeface="Arial" panose="020B0604020202020204" pitchFamily="34" charset="0"/>
              <a:buChar char="•"/>
            </a:pPr>
            <a:r>
              <a:rPr lang="en-US" baseline="0" dirty="0" smtClean="0"/>
              <a:t>In 1917 the Supreme Court ruled that racial zoning infringed upon the 14</a:t>
            </a:r>
            <a:r>
              <a:rPr lang="en-US" baseline="30000" dirty="0" smtClean="0"/>
              <a:t>th</a:t>
            </a:r>
            <a:r>
              <a:rPr lang="en-US" baseline="0" dirty="0" smtClean="0"/>
              <a:t> amendment right – not for equal access of African Americans – but of the right of business owners to enter into contract to sell to whomever they wanted</a:t>
            </a:r>
          </a:p>
          <a:p>
            <a:pPr marL="628650" lvl="1" indent="-171450">
              <a:buFont typeface="Arial" panose="020B0604020202020204" pitchFamily="34" charset="0"/>
              <a:buChar char="•"/>
            </a:pPr>
            <a:r>
              <a:rPr lang="en-US" baseline="0" dirty="0" smtClean="0"/>
              <a:t>Buchanan v. </a:t>
            </a:r>
            <a:r>
              <a:rPr lang="en-US" baseline="0" dirty="0" err="1" smtClean="0"/>
              <a:t>Warley</a:t>
            </a:r>
            <a:endParaRPr lang="en-US" baseline="0" dirty="0" smtClean="0"/>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Following the Buchanan decision segregationists had two problems – </a:t>
            </a:r>
          </a:p>
          <a:p>
            <a:pPr marL="228600" lvl="0" indent="-228600">
              <a:buFont typeface="+mj-lt"/>
              <a:buAutoNum type="arabicPeriod"/>
            </a:pPr>
            <a:r>
              <a:rPr lang="en-US" baseline="0" dirty="0" smtClean="0"/>
              <a:t>How to keep lower-income African American families living near middle-class whites</a:t>
            </a:r>
          </a:p>
          <a:p>
            <a:pPr marL="228600" lvl="0" indent="-228600">
              <a:buFont typeface="+mj-lt"/>
              <a:buAutoNum type="arabicPeriod"/>
            </a:pPr>
            <a:r>
              <a:rPr lang="en-US" baseline="0" dirty="0" smtClean="0"/>
              <a:t>How to keep middle class African Americans from buying into middle class white neighborhoods</a:t>
            </a:r>
          </a:p>
          <a:p>
            <a:pPr marL="228600" lvl="0" indent="-228600">
              <a:buFont typeface="+mj-lt"/>
              <a:buAutoNum type="arabicPeriod"/>
            </a:pPr>
            <a:endParaRPr lang="en-US" baseline="0" dirty="0" smtClean="0"/>
          </a:p>
          <a:p>
            <a:pPr marL="0" lvl="0" indent="0">
              <a:buFont typeface="+mj-lt"/>
              <a:buNone/>
            </a:pPr>
            <a:r>
              <a:rPr lang="en-US" baseline="0" dirty="0" smtClean="0"/>
              <a:t>In the 1910’s local governments started promoting zoning ordinances to reserve middle class neighborhoods for single family homes, which low income families could not afford – multifamily units prohibited</a:t>
            </a:r>
          </a:p>
          <a:p>
            <a:pPr marL="171450" lvl="0" indent="-171450">
              <a:buFont typeface="Arial" panose="020B0604020202020204" pitchFamily="34" charset="0"/>
              <a:buChar char="•"/>
            </a:pPr>
            <a:r>
              <a:rPr lang="en-US" baseline="0" dirty="0" smtClean="0"/>
              <a:t>Used zoning codes to degrade African American communities</a:t>
            </a:r>
          </a:p>
          <a:p>
            <a:pPr marL="628650" lvl="1" indent="-171450">
              <a:buFont typeface="Arial" panose="020B0604020202020204" pitchFamily="34" charset="0"/>
              <a:buChar char="•"/>
            </a:pPr>
            <a:r>
              <a:rPr lang="en-US" baseline="0" dirty="0" smtClean="0"/>
              <a:t>Zoned for industry and sin businesses (casinos)</a:t>
            </a:r>
          </a:p>
          <a:p>
            <a:pPr marL="628650" lvl="1" indent="-171450">
              <a:buFont typeface="Arial" panose="020B0604020202020204" pitchFamily="34" charset="0"/>
              <a:buChar char="•"/>
            </a:pPr>
            <a:r>
              <a:rPr lang="en-US" baseline="0" dirty="0" smtClean="0"/>
              <a:t>Allowed properties to be subdivided – promoted single room occupancy/flop houses</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Racial covenants – prohibiting the sale or rental of housing to specific races.</a:t>
            </a:r>
          </a:p>
          <a:p>
            <a:pPr marL="171450" lvl="0" indent="-171450">
              <a:buFont typeface="Arial" panose="020B0604020202020204" pitchFamily="34" charset="0"/>
              <a:buChar char="•"/>
            </a:pPr>
            <a:r>
              <a:rPr lang="en-US" baseline="0" dirty="0" smtClean="0"/>
              <a:t>Stricken by the Supreme Court in 1948 Shelley v. Kramer </a:t>
            </a:r>
            <a:r>
              <a:rPr lang="en-US" dirty="0" smtClean="0"/>
              <a:t> </a:t>
            </a:r>
          </a:p>
          <a:p>
            <a:endParaRPr lang="en-US" dirty="0" smtClean="0"/>
          </a:p>
          <a:p>
            <a:r>
              <a:rPr lang="en-US" dirty="0" smtClean="0"/>
              <a:t>Additional</a:t>
            </a:r>
            <a:r>
              <a:rPr lang="en-US" baseline="0" dirty="0" smtClean="0"/>
              <a:t> local actions that have been taken:</a:t>
            </a:r>
          </a:p>
          <a:p>
            <a:pPr marL="171450" indent="-171450">
              <a:buFont typeface="Arial" panose="020B0604020202020204" pitchFamily="34" charset="0"/>
              <a:buChar char="•"/>
            </a:pPr>
            <a:r>
              <a:rPr lang="en-US" baseline="0" dirty="0" smtClean="0"/>
              <a:t>Denial of access to public utilities</a:t>
            </a:r>
          </a:p>
          <a:p>
            <a:pPr marL="171450" indent="-171450">
              <a:buFont typeface="Arial" panose="020B0604020202020204" pitchFamily="34" charset="0"/>
              <a:buChar char="•"/>
            </a:pPr>
            <a:r>
              <a:rPr lang="en-US" baseline="0" dirty="0" smtClean="0"/>
              <a:t>Rezoning properties of interest for housing to African American communities and households as parklands</a:t>
            </a:r>
          </a:p>
          <a:p>
            <a:pPr marL="171450" indent="-171450">
              <a:buFont typeface="Arial" panose="020B0604020202020204" pitchFamily="34" charset="0"/>
              <a:buChar char="•"/>
            </a:pPr>
            <a:r>
              <a:rPr lang="en-US" baseline="0" dirty="0" smtClean="0"/>
              <a:t>Routing interstates in between communities to bifurcate neighborhoods</a:t>
            </a:r>
          </a:p>
          <a:p>
            <a:pPr marL="171450" indent="-171450">
              <a:buFont typeface="Arial" panose="020B0604020202020204" pitchFamily="34" charset="0"/>
              <a:buChar char="•"/>
            </a:pPr>
            <a:r>
              <a:rPr lang="en-US" baseline="0" dirty="0" smtClean="0"/>
              <a:t>Choosing school sites to force families to move to a segregated community if they wanted their children to go to school</a:t>
            </a:r>
          </a:p>
          <a:p>
            <a:pPr marL="171450" indent="-171450">
              <a:buFont typeface="Arial" panose="020B0604020202020204" pitchFamily="34" charset="0"/>
              <a:buChar char="•"/>
            </a:pPr>
            <a:r>
              <a:rPr lang="en-US" baseline="0" dirty="0" smtClean="0"/>
              <a:t>Rezoning or condemning properties</a:t>
            </a:r>
          </a:p>
          <a:p>
            <a:pPr marL="171450" indent="-171450">
              <a:buFont typeface="Arial" panose="020B0604020202020204" pitchFamily="34" charset="0"/>
              <a:buChar char="•"/>
            </a:pPr>
            <a:r>
              <a:rPr lang="en-US" baseline="0" dirty="0" smtClean="0"/>
              <a:t>Charging African American neighborhoods higher property tax rates</a:t>
            </a:r>
            <a:endParaRPr lang="en-US" dirty="0"/>
          </a:p>
        </p:txBody>
      </p:sp>
      <p:sp>
        <p:nvSpPr>
          <p:cNvPr id="4" name="Slide Number Placeholder 3"/>
          <p:cNvSpPr>
            <a:spLocks noGrp="1"/>
          </p:cNvSpPr>
          <p:nvPr>
            <p:ph type="sldNum" sz="quarter" idx="10"/>
          </p:nvPr>
        </p:nvSpPr>
        <p:spPr/>
        <p:txBody>
          <a:bodyPr/>
          <a:lstStyle/>
          <a:p>
            <a:fld id="{26BF0A51-EFE5-4F5B-8F69-0C0CDE81EBC4}" type="slidenum">
              <a:rPr lang="en-US" smtClean="0"/>
              <a:t>5</a:t>
            </a:fld>
            <a:endParaRPr lang="en-US"/>
          </a:p>
        </p:txBody>
      </p:sp>
    </p:spTree>
    <p:extLst>
      <p:ext uri="{BB962C8B-B14F-4D97-AF65-F5344CB8AC3E}">
        <p14:creationId xmlns:p14="http://schemas.microsoft.com/office/powerpoint/2010/main" val="356133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Race</a:t>
            </a:r>
            <a:r>
              <a:rPr lang="en-US" baseline="0" dirty="0" smtClean="0"/>
              <a:t> and income segregation are highly </a:t>
            </a:r>
            <a:r>
              <a:rPr lang="en-US" baseline="0" dirty="0" smtClean="0"/>
              <a:t>correlated.</a:t>
            </a:r>
          </a:p>
          <a:p>
            <a:endParaRPr lang="en-US" baseline="0" dirty="0" smtClean="0"/>
          </a:p>
          <a:p>
            <a:r>
              <a:rPr lang="en-US" baseline="0" dirty="0" smtClean="0"/>
              <a:t>Segregation measures – dissimilarity index: what percent  of households in each group would have to move in order to achieve an even distribution across neighborhoods</a:t>
            </a:r>
          </a:p>
          <a:p>
            <a:pPr marL="171450" indent="-171450">
              <a:buFont typeface="Arial" panose="020B0604020202020204" pitchFamily="34" charset="0"/>
              <a:buChar char="•"/>
            </a:pPr>
            <a:r>
              <a:rPr lang="en-US" baseline="0" dirty="0" smtClean="0"/>
              <a:t>Residential segregation has declined since the Fair Housing Act of 1968 but remains at levels higher than at the beginning of the 1900s</a:t>
            </a:r>
          </a:p>
          <a:p>
            <a:pPr marL="628650" lvl="1" indent="-171450">
              <a:buFont typeface="Arial" panose="020B0604020202020204" pitchFamily="34" charset="0"/>
              <a:buChar char="•"/>
            </a:pPr>
            <a:r>
              <a:rPr lang="en-US" baseline="0" dirty="0" smtClean="0"/>
              <a:t>Residential segregation peaked in 1970</a:t>
            </a:r>
          </a:p>
          <a:p>
            <a:pPr marL="628650" lvl="1" indent="-171450">
              <a:buFont typeface="Arial" panose="020B0604020202020204" pitchFamily="34" charset="0"/>
              <a:buChar char="•"/>
            </a:pPr>
            <a:r>
              <a:rPr lang="en-US" baseline="0" dirty="0" smtClean="0"/>
              <a:t>In 2010 – </a:t>
            </a:r>
          </a:p>
          <a:p>
            <a:pPr marL="1085850" lvl="2" indent="-171450">
              <a:buFont typeface="Arial" panose="020B0604020202020204" pitchFamily="34" charset="0"/>
              <a:buChar char="•"/>
            </a:pPr>
            <a:r>
              <a:rPr lang="en-US" baseline="0" dirty="0" smtClean="0"/>
              <a:t>black-white dissimilarity index was 59%</a:t>
            </a:r>
          </a:p>
          <a:p>
            <a:pPr marL="1085850" lvl="2" indent="-171450">
              <a:buFont typeface="Arial" panose="020B0604020202020204" pitchFamily="34" charset="0"/>
              <a:buChar char="•"/>
            </a:pPr>
            <a:r>
              <a:rPr lang="en-US" baseline="0" dirty="0" smtClean="0"/>
              <a:t>White-Hispanic – 49%</a:t>
            </a:r>
          </a:p>
          <a:p>
            <a:pPr marL="1085850" lvl="2" indent="-171450">
              <a:buFont typeface="Arial" panose="020B0604020202020204" pitchFamily="34" charset="0"/>
              <a:buChar char="•"/>
            </a:pPr>
            <a:r>
              <a:rPr lang="en-US" baseline="0" dirty="0" smtClean="0"/>
              <a:t>Asian-white – 41%</a:t>
            </a:r>
          </a:p>
          <a:p>
            <a:pPr marL="1085850" lvl="2"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Income segregation has steadily risen in all levels of income distribution</a:t>
            </a:r>
          </a:p>
          <a:p>
            <a:pPr marL="628650" lvl="1" indent="-171450">
              <a:buFont typeface="Arial" panose="020B0604020202020204" pitchFamily="34" charset="0"/>
              <a:buChar char="•"/>
            </a:pPr>
            <a:r>
              <a:rPr lang="en-US" baseline="0" dirty="0" smtClean="0"/>
              <a:t>Segregation of poverty</a:t>
            </a:r>
          </a:p>
          <a:p>
            <a:pPr marL="628650" lvl="1" indent="-171450">
              <a:buFont typeface="Arial" panose="020B0604020202020204" pitchFamily="34" charset="0"/>
              <a:buChar char="•"/>
            </a:pPr>
            <a:r>
              <a:rPr lang="en-US" baseline="0" dirty="0" smtClean="0"/>
              <a:t>Segregation of affluence and opportunity hoarding</a:t>
            </a:r>
          </a:p>
          <a:p>
            <a:endParaRPr lang="en-US" baseline="0" dirty="0" smtClean="0"/>
          </a:p>
          <a:p>
            <a:r>
              <a:rPr lang="en-US" baseline="0" dirty="0" smtClean="0"/>
              <a:t>Cost of segregation on individuals and society disproportionately felt by minority and low-income communities.</a:t>
            </a:r>
          </a:p>
          <a:p>
            <a:pPr marL="228600" indent="-228600">
              <a:buFont typeface="+mj-lt"/>
              <a:buAutoNum type="arabicPeriod"/>
            </a:pPr>
            <a:r>
              <a:rPr lang="en-US" dirty="0" smtClean="0"/>
              <a:t>Educational Outcomes</a:t>
            </a:r>
          </a:p>
          <a:p>
            <a:pPr marL="685800" lvl="1" indent="-228600">
              <a:buFont typeface="+mj-lt"/>
              <a:buAutoNum type="arabicPeriod"/>
            </a:pPr>
            <a:r>
              <a:rPr lang="en-US" dirty="0" smtClean="0"/>
              <a:t>One-fourth of the black-white</a:t>
            </a:r>
            <a:r>
              <a:rPr lang="en-US" baseline="0" dirty="0" smtClean="0"/>
              <a:t> SAT gap can be attributed to racial residential segregation</a:t>
            </a:r>
          </a:p>
          <a:p>
            <a:pPr marL="685800" lvl="1" indent="-228600">
              <a:buFont typeface="+mj-lt"/>
              <a:buAutoNum type="arabicPeriod"/>
            </a:pPr>
            <a:r>
              <a:rPr lang="en-US" baseline="0" dirty="0" smtClean="0"/>
              <a:t>Youth who grow up in high-poverty neighborhoods perform worse in schools, are more likely to drop out of high school, and are less likely to go to college</a:t>
            </a:r>
          </a:p>
          <a:p>
            <a:pPr marL="685800" lvl="1" indent="-228600">
              <a:buFont typeface="+mj-lt"/>
              <a:buAutoNum type="arabicPeriod"/>
            </a:pPr>
            <a:r>
              <a:rPr lang="en-US" baseline="0" dirty="0" smtClean="0"/>
              <a:t>Kids who spend longer living in high-poverty neighborhoods have worse education outcomes</a:t>
            </a:r>
          </a:p>
          <a:p>
            <a:pPr marL="228600" lvl="0" indent="-228600">
              <a:buFont typeface="+mj-lt"/>
              <a:buAutoNum type="arabicPeriod"/>
            </a:pPr>
            <a:r>
              <a:rPr lang="en-US" baseline="0" dirty="0" smtClean="0"/>
              <a:t>Economic opportunity</a:t>
            </a:r>
          </a:p>
          <a:p>
            <a:pPr marL="685800" lvl="1" indent="-228600">
              <a:buFont typeface="+mj-lt"/>
              <a:buAutoNum type="arabicPeriod"/>
            </a:pPr>
            <a:r>
              <a:rPr lang="en-US" baseline="0" dirty="0" smtClean="0"/>
              <a:t>Employment opportunities have been shown to be worse for minorities living in highly segregated metro areas</a:t>
            </a:r>
          </a:p>
          <a:p>
            <a:pPr marL="685800" lvl="1" indent="-228600">
              <a:buFont typeface="+mj-lt"/>
              <a:buAutoNum type="arabicPeriod"/>
            </a:pPr>
            <a:r>
              <a:rPr lang="en-US" baseline="0" dirty="0" smtClean="0"/>
              <a:t>Access to credit, power, and social capital </a:t>
            </a:r>
          </a:p>
          <a:p>
            <a:pPr marL="228600" lvl="0" indent="-228600">
              <a:buFont typeface="+mj-lt"/>
              <a:buAutoNum type="arabicPeriod"/>
            </a:pPr>
            <a:r>
              <a:rPr lang="en-US" baseline="0" dirty="0" smtClean="0"/>
              <a:t>Health and wellbeing</a:t>
            </a:r>
          </a:p>
          <a:p>
            <a:pPr marL="685800" lvl="1" indent="-228600">
              <a:buFont typeface="+mj-lt"/>
              <a:buAutoNum type="arabicPeriod"/>
            </a:pPr>
            <a:r>
              <a:rPr lang="en-US" baseline="0" dirty="0" smtClean="0"/>
              <a:t>Neighborhoods with concentrated disadvantage have detrimental influence of adult and infant mortality, physical and mental health of children and adults, and health behaviors</a:t>
            </a:r>
          </a:p>
          <a:p>
            <a:pPr marL="685800" lvl="1" indent="-228600">
              <a:buFont typeface="+mj-lt"/>
              <a:buAutoNum type="arabicPeriod"/>
            </a:pPr>
            <a:r>
              <a:rPr lang="en-US" baseline="0" dirty="0" smtClean="0"/>
              <a:t>Perception of danger leads to greater levels of anxiety, depression, and other mental health disorders</a:t>
            </a:r>
          </a:p>
          <a:p>
            <a:pPr marL="685800" lvl="1" indent="-228600">
              <a:buFont typeface="+mj-lt"/>
              <a:buAutoNum type="arabicPeriod"/>
            </a:pPr>
            <a:r>
              <a:rPr lang="en-US" baseline="0" dirty="0" smtClean="0"/>
              <a:t>Long-term effects makes residents in segregated communities more vulnerable to disease</a:t>
            </a:r>
          </a:p>
          <a:p>
            <a:pPr marL="685800" lvl="1" indent="-228600">
              <a:buFont typeface="+mj-lt"/>
              <a:buAutoNum type="arabicPeriod"/>
            </a:pPr>
            <a:r>
              <a:rPr lang="en-US" baseline="0" dirty="0" smtClean="0"/>
              <a:t>Less access to nutrition and affordable food, green space and physical activity, medical care</a:t>
            </a:r>
          </a:p>
          <a:p>
            <a:pPr marL="685800" lvl="1" indent="-228600">
              <a:buFont typeface="+mj-lt"/>
              <a:buAutoNum type="arabicPeriod"/>
            </a:pPr>
            <a:r>
              <a:rPr lang="en-US" baseline="0" dirty="0" smtClean="0"/>
              <a:t>Disproportionately likely to host environmental hazards: poor air quality, elevated levels of toxins</a:t>
            </a:r>
          </a:p>
        </p:txBody>
      </p:sp>
      <p:sp>
        <p:nvSpPr>
          <p:cNvPr id="4" name="Slide Number Placeholder 3"/>
          <p:cNvSpPr>
            <a:spLocks noGrp="1"/>
          </p:cNvSpPr>
          <p:nvPr>
            <p:ph type="sldNum" sz="quarter" idx="10"/>
          </p:nvPr>
        </p:nvSpPr>
        <p:spPr/>
        <p:txBody>
          <a:bodyPr/>
          <a:lstStyle/>
          <a:p>
            <a:fld id="{26BF0A51-EFE5-4F5B-8F69-0C0CDE81EBC4}" type="slidenum">
              <a:rPr lang="en-US" smtClean="0"/>
              <a:t>6</a:t>
            </a:fld>
            <a:endParaRPr lang="en-US"/>
          </a:p>
        </p:txBody>
      </p:sp>
    </p:spTree>
    <p:extLst>
      <p:ext uri="{BB962C8B-B14F-4D97-AF65-F5344CB8AC3E}">
        <p14:creationId xmlns:p14="http://schemas.microsoft.com/office/powerpoint/2010/main" val="118718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Institute</a:t>
            </a:r>
            <a:r>
              <a:rPr lang="en-US" baseline="0" dirty="0" smtClean="0"/>
              <a:t> on Assets and Social Policy used a subset of the Panel Study of Income Dynamics to track 1,700 working-age households from 1984-2009</a:t>
            </a:r>
            <a:endParaRPr lang="en-US" dirty="0" smtClean="0"/>
          </a:p>
          <a:p>
            <a:endParaRPr lang="en-US" dirty="0" smtClean="0"/>
          </a:p>
          <a:p>
            <a:r>
              <a:rPr lang="en-US" dirty="0" smtClean="0"/>
              <a:t>Drivers of racial wealth gap:</a:t>
            </a:r>
          </a:p>
          <a:p>
            <a:pPr marL="228600" indent="-228600">
              <a:buFont typeface="+mj-lt"/>
              <a:buAutoNum type="arabicPeriod"/>
            </a:pPr>
            <a:r>
              <a:rPr lang="en-US" dirty="0" smtClean="0"/>
              <a:t>Number of years of homeownership (27% of the difference in relative wealth growth between white and</a:t>
            </a:r>
            <a:r>
              <a:rPr lang="en-US" baseline="0" dirty="0" smtClean="0"/>
              <a:t> African American families)</a:t>
            </a:r>
          </a:p>
          <a:p>
            <a:pPr marL="228600" indent="-228600">
              <a:buFont typeface="+mj-lt"/>
              <a:buAutoNum type="arabicPeriod"/>
            </a:pPr>
            <a:r>
              <a:rPr lang="en-US" baseline="0" dirty="0" smtClean="0"/>
              <a:t>Average family income (20%)</a:t>
            </a:r>
          </a:p>
          <a:p>
            <a:pPr marL="228600" indent="-228600">
              <a:buFont typeface="+mj-lt"/>
              <a:buAutoNum type="arabicPeriod"/>
            </a:pPr>
            <a:r>
              <a:rPr lang="en-US" baseline="0" dirty="0" smtClean="0"/>
              <a:t>Unemployment (9%)</a:t>
            </a:r>
          </a:p>
          <a:p>
            <a:pPr marL="228600" indent="-228600">
              <a:buFont typeface="+mj-lt"/>
              <a:buAutoNum type="arabicPeriod"/>
            </a:pPr>
            <a:r>
              <a:rPr lang="en-US" baseline="0" dirty="0" smtClean="0"/>
              <a:t>College education (5%) – similar college degrees produce more wealth for whites</a:t>
            </a:r>
          </a:p>
          <a:p>
            <a:pPr marL="228600" indent="-228600">
              <a:buFont typeface="+mj-lt"/>
              <a:buAutoNum type="arabicPeriod"/>
            </a:pPr>
            <a:r>
              <a:rPr lang="en-US" baseline="0" dirty="0" smtClean="0"/>
              <a:t>Inheritance and financial support from family (5%)</a:t>
            </a:r>
            <a:endParaRPr lang="en-US" dirty="0"/>
          </a:p>
        </p:txBody>
      </p:sp>
      <p:sp>
        <p:nvSpPr>
          <p:cNvPr id="4" name="Slide Number Placeholder 3"/>
          <p:cNvSpPr>
            <a:spLocks noGrp="1"/>
          </p:cNvSpPr>
          <p:nvPr>
            <p:ph type="sldNum" sz="quarter" idx="10"/>
          </p:nvPr>
        </p:nvSpPr>
        <p:spPr/>
        <p:txBody>
          <a:bodyPr/>
          <a:lstStyle/>
          <a:p>
            <a:fld id="{26BF0A51-EFE5-4F5B-8F69-0C0CDE81EBC4}" type="slidenum">
              <a:rPr lang="en-US" smtClean="0"/>
              <a:t>7</a:t>
            </a:fld>
            <a:endParaRPr lang="en-US"/>
          </a:p>
        </p:txBody>
      </p:sp>
    </p:spTree>
    <p:extLst>
      <p:ext uri="{BB962C8B-B14F-4D97-AF65-F5344CB8AC3E}">
        <p14:creationId xmlns:p14="http://schemas.microsoft.com/office/powerpoint/2010/main" val="46039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IASP –</a:t>
            </a:r>
            <a:r>
              <a:rPr lang="en-US" baseline="0" dirty="0" smtClean="0"/>
              <a:t> Why does, as a whole, home equity rise so much more for whites than African American households</a:t>
            </a:r>
            <a:endParaRPr lang="en-US" dirty="0"/>
          </a:p>
        </p:txBody>
      </p:sp>
      <p:sp>
        <p:nvSpPr>
          <p:cNvPr id="4" name="Slide Number Placeholder 3"/>
          <p:cNvSpPr>
            <a:spLocks noGrp="1"/>
          </p:cNvSpPr>
          <p:nvPr>
            <p:ph type="sldNum" sz="quarter" idx="10"/>
          </p:nvPr>
        </p:nvSpPr>
        <p:spPr/>
        <p:txBody>
          <a:bodyPr/>
          <a:lstStyle/>
          <a:p>
            <a:fld id="{26BF0A51-EFE5-4F5B-8F69-0C0CDE81EBC4}" type="slidenum">
              <a:rPr lang="en-US" smtClean="0"/>
              <a:t>8</a:t>
            </a:fld>
            <a:endParaRPr lang="en-US"/>
          </a:p>
        </p:txBody>
      </p:sp>
    </p:spTree>
    <p:extLst>
      <p:ext uri="{BB962C8B-B14F-4D97-AF65-F5344CB8AC3E}">
        <p14:creationId xmlns:p14="http://schemas.microsoft.com/office/powerpoint/2010/main" val="77231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particularly pernicious piece of the racial wealth gap – is the valuation</a:t>
            </a:r>
            <a:r>
              <a:rPr lang="en-US" baseline="0" dirty="0" smtClean="0"/>
              <a:t> of housing assets in African American communities</a:t>
            </a:r>
          </a:p>
          <a:p>
            <a:endParaRPr lang="en-US" baseline="0" dirty="0" smtClean="0"/>
          </a:p>
          <a:p>
            <a:r>
              <a:rPr lang="en-US" baseline="0" dirty="0" smtClean="0"/>
              <a:t>Research shows that homes in neighborhoods where the share of the population is 50%, or more, African American, home values are roughly half the price as homes in neighborhoods with no black residents</a:t>
            </a:r>
          </a:p>
          <a:p>
            <a:pPr marL="171450" indent="-171450">
              <a:buFont typeface="Arial" panose="020B0604020202020204" pitchFamily="34" charset="0"/>
              <a:buChar char="•"/>
            </a:pPr>
            <a:r>
              <a:rPr lang="en-US" baseline="0" dirty="0" smtClean="0"/>
              <a:t>Difference in home values can not be fully statistically explained by differences in the home or the neighborhood’s quality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Across all majority black neighborhoods, owner-occupied homes are undervalued by $48,000 per house, on average, </a:t>
            </a:r>
          </a:p>
          <a:p>
            <a:pPr marL="171450" indent="-171450">
              <a:buFont typeface="Arial" panose="020B0604020202020204" pitchFamily="34" charset="0"/>
              <a:buChar char="•"/>
            </a:pPr>
            <a:r>
              <a:rPr lang="en-US" baseline="0" dirty="0" smtClean="0"/>
              <a:t>Amounting to $156 billion in cumulative loss to homeowners in majority African American communities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Impact:</a:t>
            </a:r>
          </a:p>
          <a:p>
            <a:pPr marL="171450" indent="-171450">
              <a:buFont typeface="Arial" panose="020B0604020202020204" pitchFamily="34" charset="0"/>
              <a:buChar char="•"/>
            </a:pPr>
            <a:r>
              <a:rPr lang="en-US" baseline="0" dirty="0" smtClean="0"/>
              <a:t>Black home owners realize less wealth accumulation, which makes it more difficult to start and invest in businesses and afford college tuition</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6BF0A51-EFE5-4F5B-8F69-0C0CDE81EBC4}" type="slidenum">
              <a:rPr lang="en-US" smtClean="0"/>
              <a:t>10</a:t>
            </a:fld>
            <a:endParaRPr lang="en-US"/>
          </a:p>
        </p:txBody>
      </p:sp>
    </p:spTree>
    <p:extLst>
      <p:ext uri="{BB962C8B-B14F-4D97-AF65-F5344CB8AC3E}">
        <p14:creationId xmlns:p14="http://schemas.microsoft.com/office/powerpoint/2010/main" val="60798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248C14-247C-40BA-9A37-E8989A2C6336}"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0127D-A814-498C-A5E5-4AA6CEA71B07}" type="slidenum">
              <a:rPr lang="en-US" smtClean="0"/>
              <a:t>‹#›</a:t>
            </a:fld>
            <a:endParaRPr lang="en-US"/>
          </a:p>
        </p:txBody>
      </p:sp>
    </p:spTree>
    <p:extLst>
      <p:ext uri="{BB962C8B-B14F-4D97-AF65-F5344CB8AC3E}">
        <p14:creationId xmlns:p14="http://schemas.microsoft.com/office/powerpoint/2010/main" val="113238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48C14-247C-40BA-9A37-E8989A2C6336}"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0127D-A814-498C-A5E5-4AA6CEA71B07}" type="slidenum">
              <a:rPr lang="en-US" smtClean="0"/>
              <a:t>‹#›</a:t>
            </a:fld>
            <a:endParaRPr lang="en-US"/>
          </a:p>
        </p:txBody>
      </p:sp>
    </p:spTree>
    <p:extLst>
      <p:ext uri="{BB962C8B-B14F-4D97-AF65-F5344CB8AC3E}">
        <p14:creationId xmlns:p14="http://schemas.microsoft.com/office/powerpoint/2010/main" val="164612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48C14-247C-40BA-9A37-E8989A2C6336}"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0127D-A814-498C-A5E5-4AA6CEA71B07}" type="slidenum">
              <a:rPr lang="en-US" smtClean="0"/>
              <a:t>‹#›</a:t>
            </a:fld>
            <a:endParaRPr lang="en-US"/>
          </a:p>
        </p:txBody>
      </p:sp>
    </p:spTree>
    <p:extLst>
      <p:ext uri="{BB962C8B-B14F-4D97-AF65-F5344CB8AC3E}">
        <p14:creationId xmlns:p14="http://schemas.microsoft.com/office/powerpoint/2010/main" val="348456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48C14-247C-40BA-9A37-E8989A2C6336}"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0127D-A814-498C-A5E5-4AA6CEA71B07}" type="slidenum">
              <a:rPr lang="en-US" smtClean="0"/>
              <a:t>‹#›</a:t>
            </a:fld>
            <a:endParaRPr lang="en-US"/>
          </a:p>
        </p:txBody>
      </p:sp>
    </p:spTree>
    <p:extLst>
      <p:ext uri="{BB962C8B-B14F-4D97-AF65-F5344CB8AC3E}">
        <p14:creationId xmlns:p14="http://schemas.microsoft.com/office/powerpoint/2010/main" val="37032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248C14-247C-40BA-9A37-E8989A2C6336}"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0127D-A814-498C-A5E5-4AA6CEA71B07}" type="slidenum">
              <a:rPr lang="en-US" smtClean="0"/>
              <a:t>‹#›</a:t>
            </a:fld>
            <a:endParaRPr lang="en-US"/>
          </a:p>
        </p:txBody>
      </p:sp>
    </p:spTree>
    <p:extLst>
      <p:ext uri="{BB962C8B-B14F-4D97-AF65-F5344CB8AC3E}">
        <p14:creationId xmlns:p14="http://schemas.microsoft.com/office/powerpoint/2010/main" val="30504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248C14-247C-40BA-9A37-E8989A2C6336}"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0127D-A814-498C-A5E5-4AA6CEA71B07}" type="slidenum">
              <a:rPr lang="en-US" smtClean="0"/>
              <a:t>‹#›</a:t>
            </a:fld>
            <a:endParaRPr lang="en-US"/>
          </a:p>
        </p:txBody>
      </p:sp>
    </p:spTree>
    <p:extLst>
      <p:ext uri="{BB962C8B-B14F-4D97-AF65-F5344CB8AC3E}">
        <p14:creationId xmlns:p14="http://schemas.microsoft.com/office/powerpoint/2010/main" val="122840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248C14-247C-40BA-9A37-E8989A2C6336}"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F0127D-A814-498C-A5E5-4AA6CEA71B07}" type="slidenum">
              <a:rPr lang="en-US" smtClean="0"/>
              <a:t>‹#›</a:t>
            </a:fld>
            <a:endParaRPr lang="en-US"/>
          </a:p>
        </p:txBody>
      </p:sp>
    </p:spTree>
    <p:extLst>
      <p:ext uri="{BB962C8B-B14F-4D97-AF65-F5344CB8AC3E}">
        <p14:creationId xmlns:p14="http://schemas.microsoft.com/office/powerpoint/2010/main" val="4140267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248C14-247C-40BA-9A37-E8989A2C6336}"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F0127D-A814-498C-A5E5-4AA6CEA71B07}" type="slidenum">
              <a:rPr lang="en-US" smtClean="0"/>
              <a:t>‹#›</a:t>
            </a:fld>
            <a:endParaRPr lang="en-US"/>
          </a:p>
        </p:txBody>
      </p:sp>
    </p:spTree>
    <p:extLst>
      <p:ext uri="{BB962C8B-B14F-4D97-AF65-F5344CB8AC3E}">
        <p14:creationId xmlns:p14="http://schemas.microsoft.com/office/powerpoint/2010/main" val="165855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48C14-247C-40BA-9A37-E8989A2C6336}" type="datetimeFigureOut">
              <a:rPr lang="en-US" smtClean="0"/>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F0127D-A814-498C-A5E5-4AA6CEA71B07}" type="slidenum">
              <a:rPr lang="en-US" smtClean="0"/>
              <a:t>‹#›</a:t>
            </a:fld>
            <a:endParaRPr lang="en-US"/>
          </a:p>
        </p:txBody>
      </p:sp>
    </p:spTree>
    <p:extLst>
      <p:ext uri="{BB962C8B-B14F-4D97-AF65-F5344CB8AC3E}">
        <p14:creationId xmlns:p14="http://schemas.microsoft.com/office/powerpoint/2010/main" val="2208997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248C14-247C-40BA-9A37-E8989A2C6336}"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0127D-A814-498C-A5E5-4AA6CEA71B07}" type="slidenum">
              <a:rPr lang="en-US" smtClean="0"/>
              <a:t>‹#›</a:t>
            </a:fld>
            <a:endParaRPr lang="en-US"/>
          </a:p>
        </p:txBody>
      </p:sp>
    </p:spTree>
    <p:extLst>
      <p:ext uri="{BB962C8B-B14F-4D97-AF65-F5344CB8AC3E}">
        <p14:creationId xmlns:p14="http://schemas.microsoft.com/office/powerpoint/2010/main" val="63066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248C14-247C-40BA-9A37-E8989A2C6336}"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0127D-A814-498C-A5E5-4AA6CEA71B07}" type="slidenum">
              <a:rPr lang="en-US" smtClean="0"/>
              <a:t>‹#›</a:t>
            </a:fld>
            <a:endParaRPr lang="en-US"/>
          </a:p>
        </p:txBody>
      </p:sp>
    </p:spTree>
    <p:extLst>
      <p:ext uri="{BB962C8B-B14F-4D97-AF65-F5344CB8AC3E}">
        <p14:creationId xmlns:p14="http://schemas.microsoft.com/office/powerpoint/2010/main" val="65852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48C14-247C-40BA-9A37-E8989A2C6336}"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0127D-A814-498C-A5E5-4AA6CEA71B07}" type="slidenum">
              <a:rPr lang="en-US" smtClean="0"/>
              <a:t>‹#›</a:t>
            </a:fld>
            <a:endParaRPr lang="en-US"/>
          </a:p>
        </p:txBody>
      </p:sp>
    </p:spTree>
    <p:extLst>
      <p:ext uri="{BB962C8B-B14F-4D97-AF65-F5344CB8AC3E}">
        <p14:creationId xmlns:p14="http://schemas.microsoft.com/office/powerpoint/2010/main" val="1610491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mailto:tberl@housingallianced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25"/>
            <a:ext cx="12252960" cy="6892290"/>
          </a:xfrm>
          <a:prstGeom prst="rect">
            <a:avLst/>
          </a:prstGeom>
        </p:spPr>
      </p:pic>
      <p:sp>
        <p:nvSpPr>
          <p:cNvPr id="2" name="TextBox 1"/>
          <p:cNvSpPr txBox="1"/>
          <p:nvPr/>
        </p:nvSpPr>
        <p:spPr>
          <a:xfrm>
            <a:off x="1381992" y="2712027"/>
            <a:ext cx="4260272" cy="600164"/>
          </a:xfrm>
          <a:prstGeom prst="rect">
            <a:avLst/>
          </a:prstGeom>
          <a:noFill/>
        </p:spPr>
        <p:txBody>
          <a:bodyPr wrap="square" rtlCol="0">
            <a:spAutoFit/>
          </a:bodyPr>
          <a:lstStyle/>
          <a:p>
            <a:r>
              <a:rPr lang="en-US" sz="3300" b="1" dirty="0" smtClean="0">
                <a:solidFill>
                  <a:srgbClr val="003B67"/>
                </a:solidFill>
                <a:latin typeface="Raleway" panose="020B0503030101060003" pitchFamily="34" charset="0"/>
              </a:rPr>
              <a:t>Affordable Housing:</a:t>
            </a:r>
            <a:endParaRPr lang="en-US" sz="3300" b="1" dirty="0">
              <a:solidFill>
                <a:srgbClr val="003B67"/>
              </a:solidFill>
              <a:latin typeface="Raleway" panose="020B0503030101060003" pitchFamily="34" charset="0"/>
            </a:endParaRPr>
          </a:p>
        </p:txBody>
      </p:sp>
      <p:sp>
        <p:nvSpPr>
          <p:cNvPr id="3" name="TextBox 2"/>
          <p:cNvSpPr txBox="1"/>
          <p:nvPr/>
        </p:nvSpPr>
        <p:spPr>
          <a:xfrm>
            <a:off x="1381992" y="3312191"/>
            <a:ext cx="3462807" cy="369332"/>
          </a:xfrm>
          <a:prstGeom prst="rect">
            <a:avLst/>
          </a:prstGeom>
          <a:noFill/>
        </p:spPr>
        <p:txBody>
          <a:bodyPr wrap="none" rtlCol="0">
            <a:spAutoFit/>
          </a:bodyPr>
          <a:lstStyle/>
          <a:p>
            <a:r>
              <a:rPr lang="en-US" dirty="0" smtClean="0">
                <a:solidFill>
                  <a:srgbClr val="00A79D"/>
                </a:solidFill>
                <a:latin typeface="Raleway SemiBold" panose="020B0703030101060003" pitchFamily="34" charset="0"/>
              </a:rPr>
              <a:t>A Key Part of Upward Mobility</a:t>
            </a:r>
            <a:endParaRPr lang="en-US" dirty="0">
              <a:solidFill>
                <a:srgbClr val="00A79D"/>
              </a:solidFill>
              <a:latin typeface="Raleway SemiBold" panose="020B0703030101060003" pitchFamily="34" charset="0"/>
            </a:endParaRPr>
          </a:p>
        </p:txBody>
      </p:sp>
      <p:sp>
        <p:nvSpPr>
          <p:cNvPr id="5" name="TextBox 4"/>
          <p:cNvSpPr txBox="1"/>
          <p:nvPr/>
        </p:nvSpPr>
        <p:spPr>
          <a:xfrm>
            <a:off x="7481454" y="5032008"/>
            <a:ext cx="1718740" cy="369332"/>
          </a:xfrm>
          <a:prstGeom prst="rect">
            <a:avLst/>
          </a:prstGeom>
          <a:noFill/>
        </p:spPr>
        <p:txBody>
          <a:bodyPr wrap="none" rtlCol="0">
            <a:spAutoFit/>
          </a:bodyPr>
          <a:lstStyle/>
          <a:p>
            <a:r>
              <a:rPr lang="en-US" dirty="0" smtClean="0">
                <a:solidFill>
                  <a:srgbClr val="00A79D"/>
                </a:solidFill>
                <a:latin typeface="Raleway SemiBold" panose="020B0703030101060003" pitchFamily="34" charset="0"/>
              </a:rPr>
              <a:t>Tyler Berl, MA</a:t>
            </a:r>
          </a:p>
        </p:txBody>
      </p:sp>
      <p:sp>
        <p:nvSpPr>
          <p:cNvPr id="6" name="TextBox 5"/>
          <p:cNvSpPr txBox="1"/>
          <p:nvPr/>
        </p:nvSpPr>
        <p:spPr>
          <a:xfrm>
            <a:off x="7481454" y="5286298"/>
            <a:ext cx="3616696" cy="276999"/>
          </a:xfrm>
          <a:prstGeom prst="rect">
            <a:avLst/>
          </a:prstGeom>
          <a:noFill/>
        </p:spPr>
        <p:txBody>
          <a:bodyPr wrap="none" rtlCol="0">
            <a:spAutoFit/>
          </a:bodyPr>
          <a:lstStyle/>
          <a:p>
            <a:r>
              <a:rPr lang="en-US" sz="1200" dirty="0">
                <a:solidFill>
                  <a:srgbClr val="989696"/>
                </a:solidFill>
                <a:latin typeface="Raleway" panose="020B0503030101060003" pitchFamily="34" charset="0"/>
              </a:rPr>
              <a:t>Manager, Community Development &amp; </a:t>
            </a:r>
            <a:r>
              <a:rPr lang="en-US" sz="1200" dirty="0" smtClean="0">
                <a:solidFill>
                  <a:srgbClr val="989696"/>
                </a:solidFill>
                <a:latin typeface="Raleway" panose="020B0503030101060003" pitchFamily="34" charset="0"/>
              </a:rPr>
              <a:t>Advocacy</a:t>
            </a:r>
            <a:endParaRPr lang="en-US" sz="1200" dirty="0">
              <a:solidFill>
                <a:srgbClr val="989696"/>
              </a:solidFill>
              <a:latin typeface="Raleway" panose="020B0503030101060003" pitchFamily="34" charset="0"/>
            </a:endParaRPr>
          </a:p>
        </p:txBody>
      </p:sp>
    </p:spTree>
    <p:extLst>
      <p:ext uri="{BB962C8B-B14F-4D97-AF65-F5344CB8AC3E}">
        <p14:creationId xmlns:p14="http://schemas.microsoft.com/office/powerpoint/2010/main" val="537482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660055" y="312649"/>
            <a:ext cx="11061041" cy="600164"/>
          </a:xfrm>
          <a:prstGeom prst="rect">
            <a:avLst/>
          </a:prstGeom>
        </p:spPr>
        <p:txBody>
          <a:bodyPr wrap="none">
            <a:spAutoFit/>
          </a:bodyPr>
          <a:lstStyle/>
          <a:p>
            <a:r>
              <a:rPr lang="en-US" sz="3300" b="1" dirty="0" smtClean="0">
                <a:solidFill>
                  <a:schemeClr val="bg1">
                    <a:lumMod val="95000"/>
                  </a:schemeClr>
                </a:solidFill>
                <a:latin typeface="Raleway" panose="020B0503030101060003" pitchFamily="34" charset="0"/>
              </a:rPr>
              <a:t>Housing Values in U.S. African American Communities</a:t>
            </a:r>
            <a:endParaRPr lang="en-US" sz="3300" b="1" dirty="0">
              <a:solidFill>
                <a:schemeClr val="bg1">
                  <a:lumMod val="95000"/>
                </a:schemeClr>
              </a:solidFill>
              <a:latin typeface="Raleway" panose="020B0503030101060003" pitchFamily="34" charset="0"/>
            </a:endParaRP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87039" y="1499834"/>
            <a:ext cx="6217920" cy="4771145"/>
          </a:xfrm>
        </p:spPr>
      </p:pic>
      <p:sp>
        <p:nvSpPr>
          <p:cNvPr id="4" name="TextBox 3"/>
          <p:cNvSpPr txBox="1"/>
          <p:nvPr/>
        </p:nvSpPr>
        <p:spPr>
          <a:xfrm>
            <a:off x="2987039" y="6425990"/>
            <a:ext cx="6151043" cy="276999"/>
          </a:xfrm>
          <a:prstGeom prst="rect">
            <a:avLst/>
          </a:prstGeom>
          <a:noFill/>
        </p:spPr>
        <p:txBody>
          <a:bodyPr wrap="none" rtlCol="0">
            <a:spAutoFit/>
          </a:bodyPr>
          <a:lstStyle/>
          <a:p>
            <a:r>
              <a:rPr lang="en-US" sz="1200" dirty="0" smtClean="0">
                <a:solidFill>
                  <a:srgbClr val="989696"/>
                </a:solidFill>
                <a:latin typeface="Raleway" panose="020B0503030101060003" pitchFamily="34" charset="0"/>
              </a:rPr>
              <a:t>Source: Brookings Institute, 2018. </a:t>
            </a:r>
            <a:r>
              <a:rPr lang="en-US" sz="1200" i="1" dirty="0" smtClean="0">
                <a:solidFill>
                  <a:srgbClr val="989696"/>
                </a:solidFill>
                <a:latin typeface="Raleway" panose="020B0503030101060003" pitchFamily="34" charset="0"/>
              </a:rPr>
              <a:t>The Devaluation of Assets in Black Neighborhoods.</a:t>
            </a:r>
            <a:endParaRPr lang="en-US" sz="1200" dirty="0">
              <a:solidFill>
                <a:srgbClr val="989696"/>
              </a:solidFill>
              <a:latin typeface="Raleway" panose="020B0503030101060003" pitchFamily="34" charset="0"/>
            </a:endParaRPr>
          </a:p>
        </p:txBody>
      </p:sp>
    </p:spTree>
    <p:extLst>
      <p:ext uri="{BB962C8B-B14F-4D97-AF65-F5344CB8AC3E}">
        <p14:creationId xmlns:p14="http://schemas.microsoft.com/office/powerpoint/2010/main" val="3333840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1468771" y="312649"/>
            <a:ext cx="7364517" cy="600164"/>
          </a:xfrm>
          <a:prstGeom prst="rect">
            <a:avLst/>
          </a:prstGeom>
        </p:spPr>
        <p:txBody>
          <a:bodyPr wrap="none">
            <a:spAutoFit/>
          </a:bodyPr>
          <a:lstStyle/>
          <a:p>
            <a:r>
              <a:rPr lang="en-US" sz="3300" b="1" dirty="0" smtClean="0">
                <a:solidFill>
                  <a:schemeClr val="bg1">
                    <a:lumMod val="95000"/>
                  </a:schemeClr>
                </a:solidFill>
                <a:latin typeface="Raleway" panose="020B0503030101060003" pitchFamily="34" charset="0"/>
              </a:rPr>
              <a:t>United States </a:t>
            </a:r>
            <a:r>
              <a:rPr lang="en-US" sz="3300" b="1" dirty="0" smtClean="0">
                <a:solidFill>
                  <a:schemeClr val="bg1">
                    <a:lumMod val="95000"/>
                  </a:schemeClr>
                </a:solidFill>
                <a:latin typeface="Raleway" panose="020B0503030101060003" pitchFamily="34" charset="0"/>
              </a:rPr>
              <a:t>Housing Affordability</a:t>
            </a:r>
            <a:endParaRPr lang="en-US" sz="3300" b="1" dirty="0">
              <a:solidFill>
                <a:schemeClr val="bg1">
                  <a:lumMod val="95000"/>
                </a:schemeClr>
              </a:solidFill>
              <a:latin typeface="Raleway" panose="020B0503030101060003" pitchFamily="34" charset="0"/>
            </a:endParaRP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90610" y="1825625"/>
            <a:ext cx="9610780" cy="4351338"/>
          </a:xfrm>
        </p:spPr>
      </p:pic>
      <p:sp>
        <p:nvSpPr>
          <p:cNvPr id="6" name="Rectangle 5"/>
          <p:cNvSpPr/>
          <p:nvPr/>
        </p:nvSpPr>
        <p:spPr>
          <a:xfrm>
            <a:off x="1290610" y="6287256"/>
            <a:ext cx="6096000" cy="461665"/>
          </a:xfrm>
          <a:prstGeom prst="rect">
            <a:avLst/>
          </a:prstGeom>
        </p:spPr>
        <p:txBody>
          <a:bodyPr>
            <a:spAutoFit/>
          </a:bodyPr>
          <a:lstStyle/>
          <a:p>
            <a:r>
              <a:rPr lang="en-US" sz="1200" dirty="0">
                <a:solidFill>
                  <a:srgbClr val="989696"/>
                </a:solidFill>
                <a:latin typeface="Raleway" panose="020B0503030101060003" pitchFamily="34" charset="0"/>
              </a:rPr>
              <a:t>Source: Harvard University, Joint Center for Housing Studies, </a:t>
            </a:r>
            <a:r>
              <a:rPr lang="en-US" sz="1200" dirty="0" smtClean="0">
                <a:solidFill>
                  <a:srgbClr val="989696"/>
                </a:solidFill>
                <a:latin typeface="Raleway" panose="020B0503030101060003" pitchFamily="34" charset="0"/>
              </a:rPr>
              <a:t>2019. </a:t>
            </a:r>
            <a:r>
              <a:rPr lang="en-US" sz="1200" i="1" dirty="0" smtClean="0">
                <a:solidFill>
                  <a:srgbClr val="989696"/>
                </a:solidFill>
                <a:latin typeface="Raleway" panose="020B0503030101060003" pitchFamily="34" charset="0"/>
              </a:rPr>
              <a:t>Documenting the Long-Run Decline in Low-Cost Rental </a:t>
            </a:r>
            <a:r>
              <a:rPr lang="en-US" sz="1200" i="1" dirty="0">
                <a:solidFill>
                  <a:srgbClr val="989696"/>
                </a:solidFill>
                <a:latin typeface="Raleway" panose="020B0503030101060003" pitchFamily="34" charset="0"/>
              </a:rPr>
              <a:t> </a:t>
            </a:r>
            <a:r>
              <a:rPr lang="en-US" sz="1200" i="1" dirty="0" smtClean="0">
                <a:solidFill>
                  <a:srgbClr val="989696"/>
                </a:solidFill>
                <a:latin typeface="Raleway" panose="020B0503030101060003" pitchFamily="34" charset="0"/>
              </a:rPr>
              <a:t>Units in the US by State</a:t>
            </a:r>
            <a:endParaRPr lang="en-US" sz="1200" dirty="0">
              <a:solidFill>
                <a:srgbClr val="989696"/>
              </a:solidFill>
              <a:latin typeface="Raleway" panose="020B0503030101060003" pitchFamily="34" charset="0"/>
            </a:endParaRPr>
          </a:p>
        </p:txBody>
      </p:sp>
    </p:spTree>
    <p:extLst>
      <p:ext uri="{BB962C8B-B14F-4D97-AF65-F5344CB8AC3E}">
        <p14:creationId xmlns:p14="http://schemas.microsoft.com/office/powerpoint/2010/main" val="1350921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1056798" y="312648"/>
            <a:ext cx="10078400" cy="600164"/>
          </a:xfrm>
          <a:prstGeom prst="rect">
            <a:avLst/>
          </a:prstGeom>
        </p:spPr>
        <p:txBody>
          <a:bodyPr wrap="none">
            <a:spAutoFit/>
          </a:bodyPr>
          <a:lstStyle/>
          <a:p>
            <a:r>
              <a:rPr lang="en-US" sz="3300" b="1" dirty="0" smtClean="0">
                <a:solidFill>
                  <a:schemeClr val="bg1">
                    <a:lumMod val="95000"/>
                  </a:schemeClr>
                </a:solidFill>
                <a:latin typeface="Raleway" panose="020B0503030101060003" pitchFamily="34" charset="0"/>
              </a:rPr>
              <a:t>Place Matters: Upward Mobility in Sussex County</a:t>
            </a:r>
            <a:endParaRPr lang="en-US" sz="3300" b="1" dirty="0">
              <a:solidFill>
                <a:schemeClr val="bg1">
                  <a:lumMod val="95000"/>
                </a:schemeClr>
              </a:solidFill>
              <a:latin typeface="Raleway" panose="020B0503030101060003" pitchFamily="34" charset="0"/>
            </a:endParaRPr>
          </a:p>
        </p:txBody>
      </p:sp>
      <p:pic>
        <p:nvPicPr>
          <p:cNvPr id="11" name="Content Placeholder 10"/>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0561" y="1611458"/>
            <a:ext cx="5943600" cy="4736307"/>
          </a:xfrm>
        </p:spPr>
      </p:pic>
      <p:pic>
        <p:nvPicPr>
          <p:cNvPr id="12" name="Content Placeholder 11"/>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6115347" y="1611458"/>
            <a:ext cx="5943600" cy="4736307"/>
          </a:xfrm>
        </p:spPr>
      </p:pic>
      <p:sp>
        <p:nvSpPr>
          <p:cNvPr id="14" name="Rectangle 13"/>
          <p:cNvSpPr/>
          <p:nvPr/>
        </p:nvSpPr>
        <p:spPr>
          <a:xfrm>
            <a:off x="70561" y="6464383"/>
            <a:ext cx="6096000" cy="276999"/>
          </a:xfrm>
          <a:prstGeom prst="rect">
            <a:avLst/>
          </a:prstGeom>
        </p:spPr>
        <p:txBody>
          <a:bodyPr>
            <a:spAutoFit/>
          </a:bodyPr>
          <a:lstStyle/>
          <a:p>
            <a:r>
              <a:rPr lang="en-US" sz="1200" dirty="0">
                <a:solidFill>
                  <a:srgbClr val="989696"/>
                </a:solidFill>
                <a:latin typeface="Raleway" panose="020B0503030101060003" pitchFamily="34" charset="0"/>
              </a:rPr>
              <a:t>Source: Opportunity Insights, Harvard University, </a:t>
            </a:r>
            <a:r>
              <a:rPr lang="en-US" sz="1200" i="1" dirty="0">
                <a:solidFill>
                  <a:srgbClr val="989696"/>
                </a:solidFill>
                <a:latin typeface="Raleway" panose="020B0503030101060003" pitchFamily="34" charset="0"/>
              </a:rPr>
              <a:t>Opportunity Atlas</a:t>
            </a:r>
            <a:endParaRPr lang="en-US" sz="1200" dirty="0">
              <a:solidFill>
                <a:srgbClr val="989696"/>
              </a:solidFill>
              <a:latin typeface="Raleway" panose="020B0503030101060003" pitchFamily="34" charset="0"/>
            </a:endParaRPr>
          </a:p>
        </p:txBody>
      </p:sp>
    </p:spTree>
    <p:extLst>
      <p:ext uri="{BB962C8B-B14F-4D97-AF65-F5344CB8AC3E}">
        <p14:creationId xmlns:p14="http://schemas.microsoft.com/office/powerpoint/2010/main" val="905999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1056798" y="312648"/>
            <a:ext cx="10078400" cy="600164"/>
          </a:xfrm>
          <a:prstGeom prst="rect">
            <a:avLst/>
          </a:prstGeom>
        </p:spPr>
        <p:txBody>
          <a:bodyPr wrap="none">
            <a:spAutoFit/>
          </a:bodyPr>
          <a:lstStyle/>
          <a:p>
            <a:r>
              <a:rPr lang="en-US" sz="3300" b="1" dirty="0" smtClean="0">
                <a:solidFill>
                  <a:schemeClr val="bg1">
                    <a:lumMod val="95000"/>
                  </a:schemeClr>
                </a:solidFill>
                <a:latin typeface="Raleway" panose="020B0503030101060003" pitchFamily="34" charset="0"/>
              </a:rPr>
              <a:t>Place Matters: Upward Mobility in Sussex County</a:t>
            </a:r>
            <a:endParaRPr lang="en-US" sz="3300" b="1" dirty="0">
              <a:solidFill>
                <a:schemeClr val="bg1">
                  <a:lumMod val="95000"/>
                </a:schemeClr>
              </a:solidFill>
              <a:latin typeface="Raleway" panose="020B0503030101060003" pitchFamily="34" charset="0"/>
            </a:endParaRPr>
          </a:p>
        </p:txBody>
      </p:sp>
      <p:pic>
        <p:nvPicPr>
          <p:cNvPr id="3" name="Content Placehold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00443" y="1517252"/>
            <a:ext cx="5943600" cy="4736307"/>
          </a:xfrm>
        </p:spPr>
      </p:pic>
      <p:pic>
        <p:nvPicPr>
          <p:cNvPr id="6" name="Content Placeholder 5"/>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6147953" y="1517252"/>
            <a:ext cx="5943600" cy="4736307"/>
          </a:xfrm>
        </p:spPr>
      </p:pic>
      <p:sp>
        <p:nvSpPr>
          <p:cNvPr id="7" name="TextBox 6"/>
          <p:cNvSpPr txBox="1"/>
          <p:nvPr/>
        </p:nvSpPr>
        <p:spPr>
          <a:xfrm>
            <a:off x="100443" y="6417280"/>
            <a:ext cx="4902304" cy="276999"/>
          </a:xfrm>
          <a:prstGeom prst="rect">
            <a:avLst/>
          </a:prstGeom>
          <a:noFill/>
        </p:spPr>
        <p:txBody>
          <a:bodyPr wrap="none" rtlCol="0">
            <a:spAutoFit/>
          </a:bodyPr>
          <a:lstStyle/>
          <a:p>
            <a:r>
              <a:rPr lang="en-US" sz="1200" dirty="0" smtClean="0">
                <a:solidFill>
                  <a:srgbClr val="989696"/>
                </a:solidFill>
                <a:latin typeface="Raleway" panose="020B0503030101060003" pitchFamily="34" charset="0"/>
              </a:rPr>
              <a:t>Source: Opportunity Insights, Harvard University, </a:t>
            </a:r>
            <a:r>
              <a:rPr lang="en-US" sz="1200" i="1" dirty="0" smtClean="0">
                <a:solidFill>
                  <a:srgbClr val="989696"/>
                </a:solidFill>
                <a:latin typeface="Raleway" panose="020B0503030101060003" pitchFamily="34" charset="0"/>
              </a:rPr>
              <a:t>Opportunity Atlas</a:t>
            </a:r>
            <a:endParaRPr lang="en-US" sz="1200" dirty="0">
              <a:solidFill>
                <a:srgbClr val="989696"/>
              </a:solidFill>
              <a:latin typeface="Raleway" panose="020B0503030101060003" pitchFamily="34" charset="0"/>
            </a:endParaRPr>
          </a:p>
        </p:txBody>
      </p:sp>
    </p:spTree>
    <p:extLst>
      <p:ext uri="{BB962C8B-B14F-4D97-AF65-F5344CB8AC3E}">
        <p14:creationId xmlns:p14="http://schemas.microsoft.com/office/powerpoint/2010/main" val="2414405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191979" y="287710"/>
            <a:ext cx="11407290" cy="600164"/>
          </a:xfrm>
          <a:prstGeom prst="rect">
            <a:avLst/>
          </a:prstGeom>
        </p:spPr>
        <p:txBody>
          <a:bodyPr wrap="none">
            <a:spAutoFit/>
          </a:bodyPr>
          <a:lstStyle/>
          <a:p>
            <a:r>
              <a:rPr lang="en-US" sz="3300" b="1" dirty="0" smtClean="0">
                <a:solidFill>
                  <a:schemeClr val="bg1">
                    <a:lumMod val="95000"/>
                  </a:schemeClr>
                </a:solidFill>
                <a:latin typeface="Raleway" panose="020B0503030101060003" pitchFamily="34" charset="0"/>
              </a:rPr>
              <a:t>Sussex County Social Mobility Measures: Housing Costs</a:t>
            </a:r>
            <a:endParaRPr lang="en-US" sz="3300" b="1" dirty="0">
              <a:solidFill>
                <a:schemeClr val="bg1">
                  <a:lumMod val="95000"/>
                </a:schemeClr>
              </a:solidFill>
              <a:latin typeface="Raleway" panose="020B0503030101060003" pitchFamily="34" charset="0"/>
            </a:endParaRPr>
          </a:p>
        </p:txBody>
      </p:sp>
      <p:sp>
        <p:nvSpPr>
          <p:cNvPr id="7" name="TextBox 6"/>
          <p:cNvSpPr txBox="1"/>
          <p:nvPr/>
        </p:nvSpPr>
        <p:spPr>
          <a:xfrm>
            <a:off x="3735613" y="6346651"/>
            <a:ext cx="4320021" cy="461665"/>
          </a:xfrm>
          <a:prstGeom prst="rect">
            <a:avLst/>
          </a:prstGeom>
          <a:noFill/>
        </p:spPr>
        <p:txBody>
          <a:bodyPr wrap="square" rtlCol="0">
            <a:spAutoFit/>
          </a:bodyPr>
          <a:lstStyle/>
          <a:p>
            <a:r>
              <a:rPr lang="en-US" sz="1200" dirty="0" smtClean="0">
                <a:solidFill>
                  <a:srgbClr val="989696"/>
                </a:solidFill>
                <a:latin typeface="Raleway" panose="020B0503030101060003" pitchFamily="34" charset="0"/>
              </a:rPr>
              <a:t>Source: Housing Alliance Delaware, 2019</a:t>
            </a:r>
            <a:r>
              <a:rPr lang="en-US" sz="1200" i="1" dirty="0" smtClean="0">
                <a:solidFill>
                  <a:srgbClr val="989696"/>
                </a:solidFill>
                <a:latin typeface="Raleway" panose="020B0503030101060003" pitchFamily="34" charset="0"/>
              </a:rPr>
              <a:t>. State of Housing in the First State, 2019. </a:t>
            </a:r>
            <a:endParaRPr lang="en-US" sz="1200" dirty="0">
              <a:solidFill>
                <a:srgbClr val="989696"/>
              </a:solidFill>
              <a:latin typeface="Raleway" panose="020B0503030101060003" pitchFamily="34" charset="0"/>
            </a:endParaRPr>
          </a:p>
        </p:txBody>
      </p:sp>
      <p:pic>
        <p:nvPicPr>
          <p:cNvPr id="2" name="Picture 1"/>
          <p:cNvPicPr>
            <a:picLocks noChangeAspect="1"/>
          </p:cNvPicPr>
          <p:nvPr/>
        </p:nvPicPr>
        <p:blipFill>
          <a:blip r:embed="rId4"/>
          <a:stretch>
            <a:fillRect/>
          </a:stretch>
        </p:blipFill>
        <p:spPr>
          <a:xfrm>
            <a:off x="2147668" y="1172359"/>
            <a:ext cx="7896664" cy="5120640"/>
          </a:xfrm>
          <a:prstGeom prst="rect">
            <a:avLst/>
          </a:prstGeom>
        </p:spPr>
      </p:pic>
    </p:spTree>
    <p:extLst>
      <p:ext uri="{BB962C8B-B14F-4D97-AF65-F5344CB8AC3E}">
        <p14:creationId xmlns:p14="http://schemas.microsoft.com/office/powerpoint/2010/main" val="2803848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665"/>
          <a:stretch/>
        </p:blipFill>
        <p:spPr>
          <a:xfrm>
            <a:off x="-60960" y="0"/>
            <a:ext cx="12252960" cy="6858000"/>
          </a:xfrm>
          <a:prstGeom prst="rect">
            <a:avLst/>
          </a:prstGeom>
        </p:spPr>
      </p:pic>
      <p:sp>
        <p:nvSpPr>
          <p:cNvPr id="8" name="Rectangle 7"/>
          <p:cNvSpPr/>
          <p:nvPr/>
        </p:nvSpPr>
        <p:spPr>
          <a:xfrm>
            <a:off x="126820" y="14278"/>
            <a:ext cx="8504251" cy="1107996"/>
          </a:xfrm>
          <a:prstGeom prst="rect">
            <a:avLst/>
          </a:prstGeom>
        </p:spPr>
        <p:txBody>
          <a:bodyPr wrap="none">
            <a:spAutoFit/>
          </a:bodyPr>
          <a:lstStyle/>
          <a:p>
            <a:r>
              <a:rPr lang="en-US" sz="3300" b="1" dirty="0">
                <a:solidFill>
                  <a:schemeClr val="bg1">
                    <a:lumMod val="95000"/>
                  </a:schemeClr>
                </a:solidFill>
                <a:latin typeface="Raleway" panose="020B0503030101060003" pitchFamily="34" charset="0"/>
              </a:rPr>
              <a:t>Sussex County Social Mobility Measures: </a:t>
            </a:r>
            <a:endParaRPr lang="en-US" sz="3300" b="1" dirty="0" smtClean="0">
              <a:solidFill>
                <a:schemeClr val="bg1">
                  <a:lumMod val="95000"/>
                </a:schemeClr>
              </a:solidFill>
              <a:latin typeface="Raleway" panose="020B0503030101060003" pitchFamily="34" charset="0"/>
            </a:endParaRPr>
          </a:p>
          <a:p>
            <a:r>
              <a:rPr lang="en-US" sz="3300" b="1" dirty="0" smtClean="0">
                <a:solidFill>
                  <a:schemeClr val="bg1">
                    <a:lumMod val="95000"/>
                  </a:schemeClr>
                </a:solidFill>
                <a:latin typeface="Raleway" panose="020B0503030101060003" pitchFamily="34" charset="0"/>
              </a:rPr>
              <a:t>Housing Cost Burden</a:t>
            </a:r>
            <a:endParaRPr lang="en-US" sz="3300" b="1" dirty="0">
              <a:solidFill>
                <a:schemeClr val="bg1">
                  <a:lumMod val="95000"/>
                </a:schemeClr>
              </a:solidFill>
              <a:latin typeface="Raleway" panose="020B0503030101060003" pitchFamily="34" charset="0"/>
            </a:endParaRPr>
          </a:p>
        </p:txBody>
      </p:sp>
      <p:sp>
        <p:nvSpPr>
          <p:cNvPr id="7" name="TextBox 6"/>
          <p:cNvSpPr txBox="1"/>
          <p:nvPr/>
        </p:nvSpPr>
        <p:spPr>
          <a:xfrm>
            <a:off x="917087" y="6326979"/>
            <a:ext cx="4565673" cy="276999"/>
          </a:xfrm>
          <a:prstGeom prst="rect">
            <a:avLst/>
          </a:prstGeom>
          <a:noFill/>
        </p:spPr>
        <p:txBody>
          <a:bodyPr wrap="none" rtlCol="0">
            <a:spAutoFit/>
          </a:bodyPr>
          <a:lstStyle/>
          <a:p>
            <a:r>
              <a:rPr lang="en-US" sz="1200" dirty="0" smtClean="0">
                <a:solidFill>
                  <a:srgbClr val="989696"/>
                </a:solidFill>
                <a:latin typeface="Raleway" panose="020B0503030101060003" pitchFamily="34" charset="0"/>
              </a:rPr>
              <a:t>Source: Sussex County, 2019. </a:t>
            </a:r>
            <a:r>
              <a:rPr lang="en-US" sz="1200" i="1" dirty="0" smtClean="0">
                <a:solidFill>
                  <a:srgbClr val="989696"/>
                </a:solidFill>
                <a:latin typeface="Raleway" panose="020B0503030101060003" pitchFamily="34" charset="0"/>
              </a:rPr>
              <a:t>Housing Need + Market Analysis</a:t>
            </a:r>
            <a:endParaRPr lang="en-US" sz="1200" dirty="0">
              <a:solidFill>
                <a:srgbClr val="989696"/>
              </a:solidFill>
              <a:latin typeface="Raleway" panose="020B0503030101060003" pitchFamily="34" charset="0"/>
            </a:endParaRPr>
          </a:p>
        </p:txBody>
      </p:sp>
      <p:sp>
        <p:nvSpPr>
          <p:cNvPr id="11" name="TextBox 10"/>
          <p:cNvSpPr txBox="1"/>
          <p:nvPr/>
        </p:nvSpPr>
        <p:spPr>
          <a:xfrm>
            <a:off x="6555271" y="6326980"/>
            <a:ext cx="4632332" cy="276999"/>
          </a:xfrm>
          <a:prstGeom prst="rect">
            <a:avLst/>
          </a:prstGeom>
          <a:noFill/>
        </p:spPr>
        <p:txBody>
          <a:bodyPr wrap="square" rtlCol="0">
            <a:spAutoFit/>
          </a:bodyPr>
          <a:lstStyle/>
          <a:p>
            <a:r>
              <a:rPr lang="en-US" sz="1200" dirty="0">
                <a:solidFill>
                  <a:srgbClr val="989696"/>
                </a:solidFill>
                <a:latin typeface="Raleway" panose="020B0503030101060003" pitchFamily="34" charset="0"/>
              </a:rPr>
              <a:t>Source: Sussex County, 2019. </a:t>
            </a:r>
            <a:r>
              <a:rPr lang="en-US" sz="1200" i="1" dirty="0">
                <a:solidFill>
                  <a:srgbClr val="989696"/>
                </a:solidFill>
                <a:latin typeface="Raleway" panose="020B0503030101060003" pitchFamily="34" charset="0"/>
              </a:rPr>
              <a:t>Housing Need + Market </a:t>
            </a:r>
            <a:r>
              <a:rPr lang="en-US" sz="1200" i="1" dirty="0" smtClean="0">
                <a:solidFill>
                  <a:srgbClr val="989696"/>
                </a:solidFill>
                <a:latin typeface="Raleway" panose="020B0503030101060003" pitchFamily="34" charset="0"/>
              </a:rPr>
              <a:t>Analysis</a:t>
            </a:r>
            <a:endParaRPr lang="en-US" sz="1200" dirty="0">
              <a:solidFill>
                <a:srgbClr val="989696"/>
              </a:solidFill>
              <a:latin typeface="Raleway" panose="020B0503030101060003" pitchFamily="34" charset="0"/>
            </a:endParaRPr>
          </a:p>
        </p:txBody>
      </p:sp>
      <p:sp>
        <p:nvSpPr>
          <p:cNvPr id="6" name="Text Placeholder 5"/>
          <p:cNvSpPr>
            <a:spLocks noGrp="1"/>
          </p:cNvSpPr>
          <p:nvPr>
            <p:ph type="body" idx="1"/>
          </p:nvPr>
        </p:nvSpPr>
        <p:spPr>
          <a:xfrm>
            <a:off x="917087" y="1330007"/>
            <a:ext cx="3020034" cy="332275"/>
          </a:xfrm>
        </p:spPr>
        <p:txBody>
          <a:bodyPr>
            <a:normAutofit lnSpcReduction="10000"/>
          </a:bodyPr>
          <a:lstStyle/>
          <a:p>
            <a:r>
              <a:rPr lang="en-US" sz="1800" dirty="0" smtClean="0">
                <a:solidFill>
                  <a:srgbClr val="00A79D"/>
                </a:solidFill>
                <a:latin typeface="Raleway SemiBold" panose="020B0703030101060003" pitchFamily="34" charset="0"/>
              </a:rPr>
              <a:t>Housing Cost Burden</a:t>
            </a:r>
            <a:endParaRPr lang="en-US" sz="1800" dirty="0">
              <a:solidFill>
                <a:srgbClr val="00A79D"/>
              </a:solidFill>
              <a:latin typeface="Raleway SemiBold" panose="020B0703030101060003" pitchFamily="34" charset="0"/>
            </a:endParaRPr>
          </a:p>
        </p:txBody>
      </p:sp>
      <p:pic>
        <p:nvPicPr>
          <p:cNvPr id="15" name="Content Placeholder 1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17087" y="1705018"/>
            <a:ext cx="4660137" cy="4114800"/>
          </a:xfrm>
        </p:spPr>
      </p:pic>
      <p:sp>
        <p:nvSpPr>
          <p:cNvPr id="13" name="Text Placeholder 12"/>
          <p:cNvSpPr>
            <a:spLocks noGrp="1"/>
          </p:cNvSpPr>
          <p:nvPr>
            <p:ph type="body" sz="quarter" idx="3"/>
          </p:nvPr>
        </p:nvSpPr>
        <p:spPr>
          <a:xfrm>
            <a:off x="6555271" y="1355572"/>
            <a:ext cx="4473385" cy="318906"/>
          </a:xfrm>
        </p:spPr>
        <p:txBody>
          <a:bodyPr>
            <a:normAutofit lnSpcReduction="10000"/>
          </a:bodyPr>
          <a:lstStyle/>
          <a:p>
            <a:r>
              <a:rPr lang="en-US" sz="1800" dirty="0" smtClean="0">
                <a:solidFill>
                  <a:srgbClr val="00A79D"/>
                </a:solidFill>
                <a:latin typeface="Raleway SemiBold" panose="020B0703030101060003" pitchFamily="34" charset="0"/>
              </a:rPr>
              <a:t>Housing &amp; Transportation Cost Burden</a:t>
            </a:r>
            <a:endParaRPr lang="en-US" sz="1800" dirty="0">
              <a:solidFill>
                <a:srgbClr val="00A79D"/>
              </a:solidFill>
              <a:latin typeface="Raleway SemiBold" panose="020B0703030101060003" pitchFamily="34" charset="0"/>
            </a:endParaRPr>
          </a:p>
        </p:txBody>
      </p:sp>
      <p:pic>
        <p:nvPicPr>
          <p:cNvPr id="16" name="Content Placeholder 15"/>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555271" y="1681163"/>
            <a:ext cx="4632332" cy="4114800"/>
          </a:xfr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5271" y="5815827"/>
            <a:ext cx="3719596" cy="45720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087" y="5826982"/>
            <a:ext cx="3397350" cy="457200"/>
          </a:xfrm>
          <a:prstGeom prst="rect">
            <a:avLst/>
          </a:prstGeom>
        </p:spPr>
      </p:pic>
    </p:spTree>
    <p:extLst>
      <p:ext uri="{BB962C8B-B14F-4D97-AF65-F5344CB8AC3E}">
        <p14:creationId xmlns:p14="http://schemas.microsoft.com/office/powerpoint/2010/main" val="1158691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0" y="305295"/>
            <a:ext cx="11808041" cy="600164"/>
          </a:xfrm>
          <a:prstGeom prst="rect">
            <a:avLst/>
          </a:prstGeom>
        </p:spPr>
        <p:txBody>
          <a:bodyPr wrap="none">
            <a:spAutoFit/>
          </a:bodyPr>
          <a:lstStyle/>
          <a:p>
            <a:r>
              <a:rPr lang="en-US" sz="3300" b="1" dirty="0" smtClean="0">
                <a:solidFill>
                  <a:schemeClr val="bg1">
                    <a:lumMod val="95000"/>
                  </a:schemeClr>
                </a:solidFill>
                <a:latin typeface="Raleway" panose="020B0503030101060003" pitchFamily="34" charset="0"/>
              </a:rPr>
              <a:t>Sussex County Social Mobility Measures: Access to Credit</a:t>
            </a:r>
            <a:endParaRPr lang="en-US" sz="3300" b="1" dirty="0">
              <a:solidFill>
                <a:schemeClr val="bg1">
                  <a:lumMod val="95000"/>
                </a:schemeClr>
              </a:solidFill>
              <a:latin typeface="Raleway" panose="020B0503030101060003" pitchFamily="34" charset="0"/>
            </a:endParaRPr>
          </a:p>
        </p:txBody>
      </p:sp>
      <p:sp>
        <p:nvSpPr>
          <p:cNvPr id="7" name="TextBox 6"/>
          <p:cNvSpPr txBox="1"/>
          <p:nvPr/>
        </p:nvSpPr>
        <p:spPr>
          <a:xfrm>
            <a:off x="3708766" y="6076380"/>
            <a:ext cx="4861792" cy="461665"/>
          </a:xfrm>
          <a:prstGeom prst="rect">
            <a:avLst/>
          </a:prstGeom>
          <a:noFill/>
        </p:spPr>
        <p:txBody>
          <a:bodyPr wrap="square" rtlCol="0">
            <a:spAutoFit/>
          </a:bodyPr>
          <a:lstStyle/>
          <a:p>
            <a:r>
              <a:rPr lang="en-US" sz="1200" dirty="0" smtClean="0">
                <a:solidFill>
                  <a:srgbClr val="989696"/>
                </a:solidFill>
                <a:latin typeface="Raleway" panose="020B0503030101060003" pitchFamily="34" charset="0"/>
              </a:rPr>
              <a:t>Source: Delaware Statewide Fair Housing Consortium, 2019. </a:t>
            </a:r>
            <a:r>
              <a:rPr lang="en-US" sz="1200" i="1" dirty="0" smtClean="0">
                <a:solidFill>
                  <a:srgbClr val="989696"/>
                </a:solidFill>
                <a:latin typeface="Raleway" panose="020B0503030101060003" pitchFamily="34" charset="0"/>
              </a:rPr>
              <a:t>Analysis of Impediments to Fair Housing Choice, </a:t>
            </a:r>
            <a:endParaRPr lang="en-US" sz="1200" dirty="0">
              <a:solidFill>
                <a:srgbClr val="989696"/>
              </a:solidFill>
              <a:latin typeface="Raleway" panose="020B0503030101060003" pitchFamily="34" charset="0"/>
            </a:endParaRPr>
          </a:p>
        </p:txBody>
      </p:sp>
      <p:pic>
        <p:nvPicPr>
          <p:cNvPr id="16" name="Content Placeholder 1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13220" y="1678275"/>
            <a:ext cx="5181600" cy="1812644"/>
          </a:xfrm>
        </p:spPr>
      </p:pic>
      <p:pic>
        <p:nvPicPr>
          <p:cNvPr id="17" name="Content Placeholder 1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313220" y="3616701"/>
            <a:ext cx="5181600" cy="2006374"/>
          </a:xfrm>
        </p:spPr>
      </p:pic>
    </p:spTree>
    <p:extLst>
      <p:ext uri="{BB962C8B-B14F-4D97-AF65-F5344CB8AC3E}">
        <p14:creationId xmlns:p14="http://schemas.microsoft.com/office/powerpoint/2010/main" val="3026867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0" y="305295"/>
            <a:ext cx="12279324" cy="600164"/>
          </a:xfrm>
          <a:prstGeom prst="rect">
            <a:avLst/>
          </a:prstGeom>
        </p:spPr>
        <p:txBody>
          <a:bodyPr wrap="none">
            <a:spAutoFit/>
          </a:bodyPr>
          <a:lstStyle/>
          <a:p>
            <a:r>
              <a:rPr lang="en-US" sz="3300" b="1" dirty="0" smtClean="0">
                <a:solidFill>
                  <a:schemeClr val="bg1">
                    <a:lumMod val="95000"/>
                  </a:schemeClr>
                </a:solidFill>
                <a:latin typeface="Raleway" panose="020B0503030101060003" pitchFamily="34" charset="0"/>
              </a:rPr>
              <a:t>Sussex County Social Mobility Measures: School Proficiency</a:t>
            </a:r>
            <a:endParaRPr lang="en-US" sz="3300" b="1" dirty="0">
              <a:solidFill>
                <a:schemeClr val="bg1">
                  <a:lumMod val="95000"/>
                </a:schemeClr>
              </a:solidFill>
              <a:latin typeface="Raleway" panose="020B0503030101060003" pitchFamily="34" charset="0"/>
            </a:endParaRPr>
          </a:p>
        </p:txBody>
      </p:sp>
      <p:sp>
        <p:nvSpPr>
          <p:cNvPr id="7" name="TextBox 6"/>
          <p:cNvSpPr txBox="1"/>
          <p:nvPr/>
        </p:nvSpPr>
        <p:spPr>
          <a:xfrm>
            <a:off x="3708766" y="6076380"/>
            <a:ext cx="4861792" cy="461665"/>
          </a:xfrm>
          <a:prstGeom prst="rect">
            <a:avLst/>
          </a:prstGeom>
          <a:noFill/>
        </p:spPr>
        <p:txBody>
          <a:bodyPr wrap="square" rtlCol="0">
            <a:spAutoFit/>
          </a:bodyPr>
          <a:lstStyle/>
          <a:p>
            <a:r>
              <a:rPr lang="en-US" sz="1200" dirty="0" smtClean="0">
                <a:solidFill>
                  <a:srgbClr val="989696"/>
                </a:solidFill>
                <a:latin typeface="Raleway" panose="020B0503030101060003" pitchFamily="34" charset="0"/>
              </a:rPr>
              <a:t>Source: Delaware Statewide Fair Housing Consortium, 2019. </a:t>
            </a:r>
            <a:r>
              <a:rPr lang="en-US" sz="1200" i="1" dirty="0" smtClean="0">
                <a:solidFill>
                  <a:srgbClr val="989696"/>
                </a:solidFill>
                <a:latin typeface="Raleway" panose="020B0503030101060003" pitchFamily="34" charset="0"/>
              </a:rPr>
              <a:t>Analysis of Impediments to Fair Housing Choice, </a:t>
            </a:r>
            <a:endParaRPr lang="en-US" sz="1200" dirty="0">
              <a:solidFill>
                <a:srgbClr val="989696"/>
              </a:solidFill>
              <a:latin typeface="Raleway" panose="020B0503030101060003" pitchFamily="34" charset="0"/>
            </a:endParaRP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4190" y="1435752"/>
            <a:ext cx="6674304" cy="4572000"/>
          </a:xfrm>
        </p:spPr>
      </p:pic>
      <p:pic>
        <p:nvPicPr>
          <p:cNvPr id="6" name="Content Placeholder 5"/>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458494" y="1435752"/>
            <a:ext cx="1822784" cy="3657600"/>
          </a:xfr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1278" y="1435752"/>
            <a:ext cx="2129535" cy="3657600"/>
          </a:xfrm>
          <a:prstGeom prst="rect">
            <a:avLst/>
          </a:prstGeom>
        </p:spPr>
      </p:pic>
      <p:sp>
        <p:nvSpPr>
          <p:cNvPr id="12" name="Rectangle 11"/>
          <p:cNvSpPr/>
          <p:nvPr/>
        </p:nvSpPr>
        <p:spPr>
          <a:xfrm>
            <a:off x="7376746" y="5088887"/>
            <a:ext cx="4025275"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703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126820" y="14278"/>
            <a:ext cx="8504251" cy="1107996"/>
          </a:xfrm>
          <a:prstGeom prst="rect">
            <a:avLst/>
          </a:prstGeom>
        </p:spPr>
        <p:txBody>
          <a:bodyPr wrap="none">
            <a:spAutoFit/>
          </a:bodyPr>
          <a:lstStyle/>
          <a:p>
            <a:r>
              <a:rPr lang="en-US" sz="3300" b="1" dirty="0">
                <a:solidFill>
                  <a:schemeClr val="bg1">
                    <a:lumMod val="95000"/>
                  </a:schemeClr>
                </a:solidFill>
                <a:latin typeface="Raleway" panose="020B0503030101060003" pitchFamily="34" charset="0"/>
              </a:rPr>
              <a:t>Sussex County Social Mobility Measures: </a:t>
            </a:r>
            <a:endParaRPr lang="en-US" sz="3300" b="1" dirty="0" smtClean="0">
              <a:solidFill>
                <a:schemeClr val="bg1">
                  <a:lumMod val="95000"/>
                </a:schemeClr>
              </a:solidFill>
              <a:latin typeface="Raleway" panose="020B0503030101060003" pitchFamily="34" charset="0"/>
            </a:endParaRPr>
          </a:p>
          <a:p>
            <a:r>
              <a:rPr lang="en-US" sz="3300" b="1" dirty="0" smtClean="0">
                <a:solidFill>
                  <a:schemeClr val="bg1">
                    <a:lumMod val="95000"/>
                  </a:schemeClr>
                </a:solidFill>
                <a:latin typeface="Raleway" panose="020B0503030101060003" pitchFamily="34" charset="0"/>
              </a:rPr>
              <a:t>Public Housing – Project-based Section 8</a:t>
            </a:r>
            <a:endParaRPr lang="en-US" sz="3300" b="1" dirty="0">
              <a:solidFill>
                <a:schemeClr val="bg1">
                  <a:lumMod val="95000"/>
                </a:schemeClr>
              </a:solidFill>
              <a:latin typeface="Raleway" panose="020B0503030101060003" pitchFamily="34" charset="0"/>
            </a:endParaRPr>
          </a:p>
        </p:txBody>
      </p:sp>
      <p:sp>
        <p:nvSpPr>
          <p:cNvPr id="7" name="TextBox 6"/>
          <p:cNvSpPr txBox="1"/>
          <p:nvPr/>
        </p:nvSpPr>
        <p:spPr>
          <a:xfrm>
            <a:off x="236543" y="6243455"/>
            <a:ext cx="4902304" cy="276999"/>
          </a:xfrm>
          <a:prstGeom prst="rect">
            <a:avLst/>
          </a:prstGeom>
          <a:noFill/>
        </p:spPr>
        <p:txBody>
          <a:bodyPr wrap="none" rtlCol="0">
            <a:spAutoFit/>
          </a:bodyPr>
          <a:lstStyle/>
          <a:p>
            <a:r>
              <a:rPr lang="en-US" sz="1200" dirty="0" smtClean="0">
                <a:solidFill>
                  <a:srgbClr val="989696"/>
                </a:solidFill>
                <a:latin typeface="Raleway" panose="020B0503030101060003" pitchFamily="34" charset="0"/>
              </a:rPr>
              <a:t>Source: Opportunity Insights, Harvard University, </a:t>
            </a:r>
            <a:r>
              <a:rPr lang="en-US" sz="1200" i="1" dirty="0" smtClean="0">
                <a:solidFill>
                  <a:srgbClr val="989696"/>
                </a:solidFill>
                <a:latin typeface="Raleway" panose="020B0503030101060003" pitchFamily="34" charset="0"/>
              </a:rPr>
              <a:t>Opportunity Atlas</a:t>
            </a:r>
            <a:endParaRPr lang="en-US" sz="1200" dirty="0">
              <a:solidFill>
                <a:srgbClr val="989696"/>
              </a:solidFill>
              <a:latin typeface="Raleway" panose="020B0503030101060003" pitchFamily="34" charset="0"/>
            </a:endParaRPr>
          </a:p>
        </p:txBody>
      </p:sp>
      <p:pic>
        <p:nvPicPr>
          <p:cNvPr id="9" name="Content Placeholder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36543" y="1335698"/>
            <a:ext cx="6150682" cy="4754880"/>
          </a:xfrm>
        </p:spPr>
      </p:pic>
      <p:sp>
        <p:nvSpPr>
          <p:cNvPr id="11" name="TextBox 10"/>
          <p:cNvSpPr txBox="1"/>
          <p:nvPr/>
        </p:nvSpPr>
        <p:spPr>
          <a:xfrm>
            <a:off x="6555271" y="6197289"/>
            <a:ext cx="5096732" cy="646331"/>
          </a:xfrm>
          <a:prstGeom prst="rect">
            <a:avLst/>
          </a:prstGeom>
          <a:noFill/>
        </p:spPr>
        <p:txBody>
          <a:bodyPr wrap="square" rtlCol="0">
            <a:spAutoFit/>
          </a:bodyPr>
          <a:lstStyle/>
          <a:p>
            <a:r>
              <a:rPr lang="en-US" sz="1200" dirty="0" smtClean="0">
                <a:solidFill>
                  <a:srgbClr val="989696"/>
                </a:solidFill>
                <a:latin typeface="Raleway" panose="020B0503030101060003" pitchFamily="34" charset="0"/>
              </a:rPr>
              <a:t>Source: </a:t>
            </a:r>
            <a:r>
              <a:rPr lang="en-US" sz="1200" dirty="0">
                <a:solidFill>
                  <a:srgbClr val="989696"/>
                </a:solidFill>
                <a:latin typeface="Raleway" panose="020B0503030101060003" pitchFamily="34" charset="0"/>
              </a:rPr>
              <a:t>Delaware Statewide Fair Housing Consortium, 2019. </a:t>
            </a:r>
            <a:r>
              <a:rPr lang="en-US" sz="1200" i="1" dirty="0">
                <a:solidFill>
                  <a:srgbClr val="989696"/>
                </a:solidFill>
                <a:latin typeface="Raleway" panose="020B0503030101060003" pitchFamily="34" charset="0"/>
              </a:rPr>
              <a:t>Analysis of Impediments to Fair Housing Choice, </a:t>
            </a:r>
            <a:endParaRPr lang="en-US" sz="1200" dirty="0">
              <a:solidFill>
                <a:srgbClr val="989696"/>
              </a:solidFill>
              <a:latin typeface="Raleway" panose="020B0503030101060003" pitchFamily="34" charset="0"/>
            </a:endParaRPr>
          </a:p>
          <a:p>
            <a:endParaRPr lang="en-US" sz="1200" dirty="0">
              <a:solidFill>
                <a:srgbClr val="989696"/>
              </a:solidFill>
              <a:latin typeface="Raleway" panose="020B0503030101060003" pitchFamily="34" charset="0"/>
            </a:endParaRPr>
          </a:p>
        </p:txBody>
      </p:sp>
      <p:pic>
        <p:nvPicPr>
          <p:cNvPr id="13" name="Content Placeholder 12"/>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555271" y="1335698"/>
            <a:ext cx="5101261" cy="4754880"/>
          </a:xfrm>
        </p:spPr>
      </p:pic>
    </p:spTree>
    <p:extLst>
      <p:ext uri="{BB962C8B-B14F-4D97-AF65-F5344CB8AC3E}">
        <p14:creationId xmlns:p14="http://schemas.microsoft.com/office/powerpoint/2010/main" val="1470391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126820" y="14278"/>
            <a:ext cx="8888972" cy="1107996"/>
          </a:xfrm>
          <a:prstGeom prst="rect">
            <a:avLst/>
          </a:prstGeom>
        </p:spPr>
        <p:txBody>
          <a:bodyPr wrap="none">
            <a:spAutoFit/>
          </a:bodyPr>
          <a:lstStyle/>
          <a:p>
            <a:r>
              <a:rPr lang="en-US" sz="3300" b="1" dirty="0">
                <a:solidFill>
                  <a:schemeClr val="bg1">
                    <a:lumMod val="95000"/>
                  </a:schemeClr>
                </a:solidFill>
                <a:latin typeface="Raleway" panose="020B0503030101060003" pitchFamily="34" charset="0"/>
              </a:rPr>
              <a:t>Sussex County Social Mobility Measures: </a:t>
            </a:r>
            <a:endParaRPr lang="en-US" sz="3300" b="1" dirty="0" smtClean="0">
              <a:solidFill>
                <a:schemeClr val="bg1">
                  <a:lumMod val="95000"/>
                </a:schemeClr>
              </a:solidFill>
              <a:latin typeface="Raleway" panose="020B0503030101060003" pitchFamily="34" charset="0"/>
            </a:endParaRPr>
          </a:p>
          <a:p>
            <a:r>
              <a:rPr lang="en-US" sz="3300" b="1" dirty="0" smtClean="0">
                <a:solidFill>
                  <a:schemeClr val="bg1">
                    <a:lumMod val="95000"/>
                  </a:schemeClr>
                </a:solidFill>
                <a:latin typeface="Raleway" panose="020B0503030101060003" pitchFamily="34" charset="0"/>
              </a:rPr>
              <a:t>Public Housing – Housing Choice Vouchers</a:t>
            </a:r>
            <a:endParaRPr lang="en-US" sz="3300" b="1" dirty="0">
              <a:solidFill>
                <a:schemeClr val="bg1">
                  <a:lumMod val="95000"/>
                </a:schemeClr>
              </a:solidFill>
              <a:latin typeface="Raleway" panose="020B0503030101060003" pitchFamily="34" charset="0"/>
            </a:endParaRPr>
          </a:p>
        </p:txBody>
      </p:sp>
      <p:sp>
        <p:nvSpPr>
          <p:cNvPr id="7" name="TextBox 6"/>
          <p:cNvSpPr txBox="1"/>
          <p:nvPr/>
        </p:nvSpPr>
        <p:spPr>
          <a:xfrm>
            <a:off x="84853" y="5979044"/>
            <a:ext cx="4902304" cy="276999"/>
          </a:xfrm>
          <a:prstGeom prst="rect">
            <a:avLst/>
          </a:prstGeom>
          <a:noFill/>
        </p:spPr>
        <p:txBody>
          <a:bodyPr wrap="none" rtlCol="0">
            <a:spAutoFit/>
          </a:bodyPr>
          <a:lstStyle/>
          <a:p>
            <a:r>
              <a:rPr lang="en-US" sz="1200" dirty="0" smtClean="0">
                <a:solidFill>
                  <a:srgbClr val="989696"/>
                </a:solidFill>
                <a:latin typeface="Raleway" panose="020B0503030101060003" pitchFamily="34" charset="0"/>
              </a:rPr>
              <a:t>Source: Opportunity Insights, Harvard University, </a:t>
            </a:r>
            <a:r>
              <a:rPr lang="en-US" sz="1200" i="1" dirty="0" smtClean="0">
                <a:solidFill>
                  <a:srgbClr val="989696"/>
                </a:solidFill>
                <a:latin typeface="Raleway" panose="020B0503030101060003" pitchFamily="34" charset="0"/>
              </a:rPr>
              <a:t>Opportunity Atlas</a:t>
            </a:r>
            <a:endParaRPr lang="en-US" sz="1200" dirty="0">
              <a:solidFill>
                <a:srgbClr val="989696"/>
              </a:solidFill>
              <a:latin typeface="Raleway" panose="020B0503030101060003" pitchFamily="34" charset="0"/>
            </a:endParaRPr>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4853" y="1333909"/>
            <a:ext cx="5914118" cy="4572000"/>
          </a:xfrm>
        </p:spPr>
      </p:pic>
      <p:sp>
        <p:nvSpPr>
          <p:cNvPr id="11" name="TextBox 10"/>
          <p:cNvSpPr txBox="1"/>
          <p:nvPr/>
        </p:nvSpPr>
        <p:spPr>
          <a:xfrm>
            <a:off x="6114304" y="5979044"/>
            <a:ext cx="5096732" cy="646331"/>
          </a:xfrm>
          <a:prstGeom prst="rect">
            <a:avLst/>
          </a:prstGeom>
          <a:noFill/>
        </p:spPr>
        <p:txBody>
          <a:bodyPr wrap="square" rtlCol="0">
            <a:spAutoFit/>
          </a:bodyPr>
          <a:lstStyle/>
          <a:p>
            <a:r>
              <a:rPr lang="en-US" sz="1200" dirty="0" smtClean="0">
                <a:solidFill>
                  <a:srgbClr val="989696"/>
                </a:solidFill>
                <a:latin typeface="Raleway" panose="020B0503030101060003" pitchFamily="34" charset="0"/>
              </a:rPr>
              <a:t>Source: </a:t>
            </a:r>
            <a:r>
              <a:rPr lang="en-US" sz="1200" dirty="0">
                <a:solidFill>
                  <a:srgbClr val="989696"/>
                </a:solidFill>
                <a:latin typeface="Raleway" panose="020B0503030101060003" pitchFamily="34" charset="0"/>
              </a:rPr>
              <a:t>Delaware Statewide Fair Housing Consortium, 2019. </a:t>
            </a:r>
            <a:r>
              <a:rPr lang="en-US" sz="1200" i="1" dirty="0">
                <a:solidFill>
                  <a:srgbClr val="989696"/>
                </a:solidFill>
                <a:latin typeface="Raleway" panose="020B0503030101060003" pitchFamily="34" charset="0"/>
              </a:rPr>
              <a:t>Analysis of Impediments to Fair Housing Choice, </a:t>
            </a:r>
            <a:endParaRPr lang="en-US" sz="1200" dirty="0">
              <a:solidFill>
                <a:srgbClr val="989696"/>
              </a:solidFill>
              <a:latin typeface="Raleway" panose="020B0503030101060003" pitchFamily="34" charset="0"/>
            </a:endParaRPr>
          </a:p>
          <a:p>
            <a:endParaRPr lang="en-US" sz="1200" dirty="0">
              <a:solidFill>
                <a:srgbClr val="989696"/>
              </a:solidFill>
              <a:latin typeface="Raleway" panose="020B0503030101060003" pitchFamily="34" charset="0"/>
            </a:endParaRPr>
          </a:p>
        </p:txBody>
      </p:sp>
      <p:pic>
        <p:nvPicPr>
          <p:cNvPr id="3" name="Content Placeholder 2"/>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14304" y="1333909"/>
            <a:ext cx="4830443" cy="4572000"/>
          </a:xfr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4747" y="1333909"/>
            <a:ext cx="1148830" cy="1188720"/>
          </a:xfrm>
          <a:prstGeom prst="rect">
            <a:avLst/>
          </a:prstGeom>
        </p:spPr>
      </p:pic>
      <p:sp>
        <p:nvSpPr>
          <p:cNvPr id="6" name="Rectangle 5"/>
          <p:cNvSpPr/>
          <p:nvPr/>
        </p:nvSpPr>
        <p:spPr>
          <a:xfrm>
            <a:off x="10944747" y="2522629"/>
            <a:ext cx="1148830" cy="3373724"/>
          </a:xfrm>
          <a:prstGeom prst="rect">
            <a:avLst/>
          </a:prstGeom>
          <a:solidFill>
            <a:srgbClr val="F8FB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997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pic>
        <p:nvPicPr>
          <p:cNvPr id="6"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99316" y="1113906"/>
            <a:ext cx="4193367" cy="5669280"/>
          </a:xfrm>
        </p:spPr>
      </p:pic>
      <p:sp>
        <p:nvSpPr>
          <p:cNvPr id="8" name="Rectangle 7"/>
          <p:cNvSpPr/>
          <p:nvPr/>
        </p:nvSpPr>
        <p:spPr>
          <a:xfrm>
            <a:off x="1570561" y="256871"/>
            <a:ext cx="9167894" cy="600164"/>
          </a:xfrm>
          <a:prstGeom prst="rect">
            <a:avLst/>
          </a:prstGeom>
        </p:spPr>
        <p:txBody>
          <a:bodyPr wrap="none">
            <a:spAutoFit/>
          </a:bodyPr>
          <a:lstStyle/>
          <a:p>
            <a:r>
              <a:rPr lang="en-US" sz="3300" b="1" dirty="0">
                <a:solidFill>
                  <a:schemeClr val="bg1">
                    <a:lumMod val="95000"/>
                  </a:schemeClr>
                </a:solidFill>
                <a:latin typeface="Raleway" panose="020B0503030101060003" pitchFamily="34" charset="0"/>
              </a:rPr>
              <a:t>Intergenerational Mobility A</a:t>
            </a:r>
            <a:r>
              <a:rPr lang="en-US" sz="3300" b="1" dirty="0" smtClean="0">
                <a:solidFill>
                  <a:schemeClr val="bg1">
                    <a:lumMod val="95000"/>
                  </a:schemeClr>
                </a:solidFill>
                <a:latin typeface="Raleway" panose="020B0503030101060003" pitchFamily="34" charset="0"/>
              </a:rPr>
              <a:t>round </a:t>
            </a:r>
            <a:r>
              <a:rPr lang="en-US" sz="3300" b="1" dirty="0">
                <a:solidFill>
                  <a:schemeClr val="bg1">
                    <a:lumMod val="95000"/>
                  </a:schemeClr>
                </a:solidFill>
                <a:latin typeface="Raleway" panose="020B0503030101060003" pitchFamily="34" charset="0"/>
              </a:rPr>
              <a:t>the W</a:t>
            </a:r>
            <a:r>
              <a:rPr lang="en-US" sz="3300" b="1" dirty="0" smtClean="0">
                <a:solidFill>
                  <a:schemeClr val="bg1">
                    <a:lumMod val="95000"/>
                  </a:schemeClr>
                </a:solidFill>
                <a:latin typeface="Raleway" panose="020B0503030101060003" pitchFamily="34" charset="0"/>
              </a:rPr>
              <a:t>orld</a:t>
            </a:r>
            <a:endParaRPr lang="en-US" sz="3300" b="1" dirty="0">
              <a:solidFill>
                <a:schemeClr val="bg1">
                  <a:lumMod val="95000"/>
                </a:schemeClr>
              </a:solidFill>
              <a:latin typeface="Raleway" panose="020B0503030101060003" pitchFamily="34" charset="0"/>
            </a:endParaRPr>
          </a:p>
        </p:txBody>
      </p:sp>
      <p:sp>
        <p:nvSpPr>
          <p:cNvPr id="9" name="Rectangle 8"/>
          <p:cNvSpPr/>
          <p:nvPr/>
        </p:nvSpPr>
        <p:spPr>
          <a:xfrm>
            <a:off x="8372720" y="5927833"/>
            <a:ext cx="3669722" cy="646331"/>
          </a:xfrm>
          <a:prstGeom prst="rect">
            <a:avLst/>
          </a:prstGeom>
        </p:spPr>
        <p:txBody>
          <a:bodyPr wrap="square">
            <a:spAutoFit/>
          </a:bodyPr>
          <a:lstStyle/>
          <a:p>
            <a:r>
              <a:rPr lang="en-US" sz="1200" dirty="0">
                <a:solidFill>
                  <a:srgbClr val="989696"/>
                </a:solidFill>
                <a:latin typeface="Raleway" panose="020B0503030101060003" pitchFamily="34" charset="0"/>
              </a:rPr>
              <a:t>Source:  </a:t>
            </a:r>
            <a:r>
              <a:rPr lang="en-US" sz="1200" dirty="0" smtClean="0">
                <a:solidFill>
                  <a:srgbClr val="989696"/>
                </a:solidFill>
                <a:latin typeface="Raleway" panose="020B0503030101060003" pitchFamily="34" charset="0"/>
              </a:rPr>
              <a:t>World Bank Group, 2018</a:t>
            </a:r>
            <a:r>
              <a:rPr lang="en-US" sz="1200" dirty="0">
                <a:solidFill>
                  <a:srgbClr val="989696"/>
                </a:solidFill>
                <a:latin typeface="Raleway" panose="020B0503030101060003" pitchFamily="34" charset="0"/>
              </a:rPr>
              <a:t>. </a:t>
            </a:r>
            <a:r>
              <a:rPr lang="en-US" sz="1200" i="1" dirty="0">
                <a:solidFill>
                  <a:srgbClr val="989696"/>
                </a:solidFill>
                <a:latin typeface="Raleway" panose="020B0503030101060003" pitchFamily="34" charset="0"/>
              </a:rPr>
              <a:t>Fair Progress? Economic Mobility across Generations around the World. </a:t>
            </a:r>
            <a:r>
              <a:rPr lang="en-US" sz="1200" dirty="0">
                <a:solidFill>
                  <a:srgbClr val="989696"/>
                </a:solidFill>
                <a:latin typeface="Raleway" panose="020B0503030101060003" pitchFamily="34" charset="0"/>
              </a:rPr>
              <a:t>Washington, DC: World Bank.</a:t>
            </a:r>
          </a:p>
        </p:txBody>
      </p:sp>
    </p:spTree>
    <p:extLst>
      <p:ext uri="{BB962C8B-B14F-4D97-AF65-F5344CB8AC3E}">
        <p14:creationId xmlns:p14="http://schemas.microsoft.com/office/powerpoint/2010/main" val="1212156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126820" y="14278"/>
            <a:ext cx="10121682" cy="1107996"/>
          </a:xfrm>
          <a:prstGeom prst="rect">
            <a:avLst/>
          </a:prstGeom>
        </p:spPr>
        <p:txBody>
          <a:bodyPr wrap="none">
            <a:spAutoFit/>
          </a:bodyPr>
          <a:lstStyle/>
          <a:p>
            <a:r>
              <a:rPr lang="en-US" sz="3300" b="1" dirty="0">
                <a:solidFill>
                  <a:schemeClr val="bg1">
                    <a:lumMod val="95000"/>
                  </a:schemeClr>
                </a:solidFill>
                <a:latin typeface="Raleway" panose="020B0503030101060003" pitchFamily="34" charset="0"/>
              </a:rPr>
              <a:t>Sussex County Social Mobility Measures: </a:t>
            </a:r>
            <a:endParaRPr lang="en-US" sz="3300" b="1" dirty="0" smtClean="0">
              <a:solidFill>
                <a:schemeClr val="bg1">
                  <a:lumMod val="95000"/>
                </a:schemeClr>
              </a:solidFill>
              <a:latin typeface="Raleway" panose="020B0503030101060003" pitchFamily="34" charset="0"/>
            </a:endParaRPr>
          </a:p>
          <a:p>
            <a:r>
              <a:rPr lang="en-US" sz="3300" b="1" dirty="0" smtClean="0">
                <a:solidFill>
                  <a:schemeClr val="bg1">
                    <a:lumMod val="95000"/>
                  </a:schemeClr>
                </a:solidFill>
                <a:latin typeface="Raleway" panose="020B0503030101060003" pitchFamily="34" charset="0"/>
              </a:rPr>
              <a:t>Public Housing – Low Income Housing Tax Credit</a:t>
            </a:r>
            <a:endParaRPr lang="en-US" sz="3300" b="1" dirty="0">
              <a:solidFill>
                <a:schemeClr val="bg1">
                  <a:lumMod val="95000"/>
                </a:schemeClr>
              </a:solidFill>
              <a:latin typeface="Raleway" panose="020B0503030101060003" pitchFamily="34" charset="0"/>
            </a:endParaRPr>
          </a:p>
        </p:txBody>
      </p:sp>
      <p:sp>
        <p:nvSpPr>
          <p:cNvPr id="7" name="TextBox 6"/>
          <p:cNvSpPr txBox="1"/>
          <p:nvPr/>
        </p:nvSpPr>
        <p:spPr>
          <a:xfrm>
            <a:off x="236543" y="6243455"/>
            <a:ext cx="4902304" cy="276999"/>
          </a:xfrm>
          <a:prstGeom prst="rect">
            <a:avLst/>
          </a:prstGeom>
          <a:noFill/>
        </p:spPr>
        <p:txBody>
          <a:bodyPr wrap="none" rtlCol="0">
            <a:spAutoFit/>
          </a:bodyPr>
          <a:lstStyle/>
          <a:p>
            <a:r>
              <a:rPr lang="en-US" sz="1200" dirty="0" smtClean="0">
                <a:solidFill>
                  <a:srgbClr val="989696"/>
                </a:solidFill>
                <a:latin typeface="Raleway" panose="020B0503030101060003" pitchFamily="34" charset="0"/>
              </a:rPr>
              <a:t>Source: Opportunity Insights, Harvard University, </a:t>
            </a:r>
            <a:r>
              <a:rPr lang="en-US" sz="1200" i="1" dirty="0" smtClean="0">
                <a:solidFill>
                  <a:srgbClr val="989696"/>
                </a:solidFill>
                <a:latin typeface="Raleway" panose="020B0503030101060003" pitchFamily="34" charset="0"/>
              </a:rPr>
              <a:t>Opportunity Atlas</a:t>
            </a:r>
            <a:endParaRPr lang="en-US" sz="1200" dirty="0">
              <a:solidFill>
                <a:srgbClr val="989696"/>
              </a:solidFill>
              <a:latin typeface="Raleway" panose="020B0503030101060003" pitchFamily="34" charset="0"/>
            </a:endParaRPr>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36543" y="1335698"/>
            <a:ext cx="6150682" cy="4754880"/>
          </a:xfrm>
        </p:spPr>
      </p:pic>
      <p:pic>
        <p:nvPicPr>
          <p:cNvPr id="10" name="Content Placeholder 9"/>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555271" y="1335698"/>
            <a:ext cx="5353969" cy="4754880"/>
          </a:xfrm>
        </p:spPr>
      </p:pic>
      <p:sp>
        <p:nvSpPr>
          <p:cNvPr id="11" name="TextBox 10"/>
          <p:cNvSpPr txBox="1"/>
          <p:nvPr/>
        </p:nvSpPr>
        <p:spPr>
          <a:xfrm>
            <a:off x="6555271" y="6197289"/>
            <a:ext cx="5096732" cy="646331"/>
          </a:xfrm>
          <a:prstGeom prst="rect">
            <a:avLst/>
          </a:prstGeom>
          <a:noFill/>
        </p:spPr>
        <p:txBody>
          <a:bodyPr wrap="square" rtlCol="0">
            <a:spAutoFit/>
          </a:bodyPr>
          <a:lstStyle/>
          <a:p>
            <a:r>
              <a:rPr lang="en-US" sz="1200" dirty="0" smtClean="0">
                <a:solidFill>
                  <a:srgbClr val="989696"/>
                </a:solidFill>
                <a:latin typeface="Raleway" panose="020B0503030101060003" pitchFamily="34" charset="0"/>
              </a:rPr>
              <a:t>Source: </a:t>
            </a:r>
            <a:r>
              <a:rPr lang="en-US" sz="1200" dirty="0">
                <a:solidFill>
                  <a:srgbClr val="989696"/>
                </a:solidFill>
                <a:latin typeface="Raleway" panose="020B0503030101060003" pitchFamily="34" charset="0"/>
              </a:rPr>
              <a:t>Delaware Statewide Fair Housing Consortium, 2019. </a:t>
            </a:r>
            <a:r>
              <a:rPr lang="en-US" sz="1200" i="1" dirty="0">
                <a:solidFill>
                  <a:srgbClr val="989696"/>
                </a:solidFill>
                <a:latin typeface="Raleway" panose="020B0503030101060003" pitchFamily="34" charset="0"/>
              </a:rPr>
              <a:t>Analysis of Impediments to Fair Housing Choice, </a:t>
            </a:r>
            <a:endParaRPr lang="en-US" sz="1200" dirty="0">
              <a:solidFill>
                <a:srgbClr val="989696"/>
              </a:solidFill>
              <a:latin typeface="Raleway" panose="020B0503030101060003" pitchFamily="34" charset="0"/>
            </a:endParaRPr>
          </a:p>
          <a:p>
            <a:endParaRPr lang="en-US" sz="1200" dirty="0">
              <a:solidFill>
                <a:srgbClr val="989696"/>
              </a:solidFill>
              <a:latin typeface="Raleway" panose="020B0503030101060003" pitchFamily="34" charset="0"/>
            </a:endParaRPr>
          </a:p>
        </p:txBody>
      </p:sp>
    </p:spTree>
    <p:extLst>
      <p:ext uri="{BB962C8B-B14F-4D97-AF65-F5344CB8AC3E}">
        <p14:creationId xmlns:p14="http://schemas.microsoft.com/office/powerpoint/2010/main" val="1775912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236543" y="268194"/>
            <a:ext cx="11843307" cy="600164"/>
          </a:xfrm>
          <a:prstGeom prst="rect">
            <a:avLst/>
          </a:prstGeom>
        </p:spPr>
        <p:txBody>
          <a:bodyPr wrap="none">
            <a:spAutoFit/>
          </a:bodyPr>
          <a:lstStyle/>
          <a:p>
            <a:r>
              <a:rPr lang="en-US" sz="3300" b="1" dirty="0" smtClean="0">
                <a:solidFill>
                  <a:schemeClr val="bg1">
                    <a:lumMod val="95000"/>
                  </a:schemeClr>
                </a:solidFill>
                <a:latin typeface="Raleway" panose="020B0503030101060003" pitchFamily="34" charset="0"/>
              </a:rPr>
              <a:t>What can Sussex County do to promote upward mobility?</a:t>
            </a:r>
            <a:endParaRPr lang="en-US" sz="3300" b="1" dirty="0">
              <a:solidFill>
                <a:schemeClr val="bg1">
                  <a:lumMod val="95000"/>
                </a:schemeClr>
              </a:solidFill>
              <a:latin typeface="Raleway" panose="020B0503030101060003" pitchFamily="34" charset="0"/>
            </a:endParaRPr>
          </a:p>
        </p:txBody>
      </p:sp>
      <p:sp>
        <p:nvSpPr>
          <p:cNvPr id="6" name="Content Placeholder 5"/>
          <p:cNvSpPr>
            <a:spLocks noGrp="1"/>
          </p:cNvSpPr>
          <p:nvPr>
            <p:ph idx="1"/>
          </p:nvPr>
        </p:nvSpPr>
        <p:spPr>
          <a:xfrm>
            <a:off x="838200" y="1253331"/>
            <a:ext cx="10515600" cy="5420424"/>
          </a:xfrm>
        </p:spPr>
        <p:txBody>
          <a:bodyPr>
            <a:normAutofit/>
          </a:bodyPr>
          <a:lstStyle/>
          <a:p>
            <a:r>
              <a:rPr lang="en-US" sz="2000" dirty="0" smtClean="0">
                <a:solidFill>
                  <a:srgbClr val="00A79D"/>
                </a:solidFill>
                <a:latin typeface="Raleway SemiBold" panose="020B0703030101060003" pitchFamily="34" charset="0"/>
              </a:rPr>
              <a:t>Private residents and businesses:</a:t>
            </a:r>
          </a:p>
          <a:p>
            <a:pPr lvl="1"/>
            <a:r>
              <a:rPr lang="en-US" sz="1400" dirty="0" smtClean="0">
                <a:solidFill>
                  <a:srgbClr val="989696"/>
                </a:solidFill>
                <a:latin typeface="Raleway" panose="020B0503030101060003" pitchFamily="34" charset="0"/>
              </a:rPr>
              <a:t>Support efforts to improve understanding of racial prejudice</a:t>
            </a:r>
          </a:p>
          <a:p>
            <a:pPr lvl="1"/>
            <a:r>
              <a:rPr lang="en-US" sz="1400" dirty="0" smtClean="0">
                <a:solidFill>
                  <a:srgbClr val="989696"/>
                </a:solidFill>
                <a:latin typeface="Raleway" panose="020B0503030101060003" pitchFamily="34" charset="0"/>
              </a:rPr>
              <a:t>Invest in neighborhoods with concentrated poverty</a:t>
            </a:r>
            <a:endParaRPr lang="en-US" sz="1400" dirty="0" smtClean="0">
              <a:solidFill>
                <a:srgbClr val="989696"/>
              </a:solidFill>
              <a:latin typeface="Raleway" panose="020B0503030101060003" pitchFamily="34" charset="0"/>
            </a:endParaRPr>
          </a:p>
          <a:p>
            <a:r>
              <a:rPr lang="en-US" sz="2000" dirty="0" smtClean="0">
                <a:solidFill>
                  <a:srgbClr val="00A79D"/>
                </a:solidFill>
                <a:latin typeface="Raleway SemiBold" panose="020B0703030101060003" pitchFamily="34" charset="0"/>
              </a:rPr>
              <a:t>Local and County administration:</a:t>
            </a:r>
          </a:p>
          <a:p>
            <a:pPr lvl="1"/>
            <a:r>
              <a:rPr lang="en-US" sz="1400" dirty="0" smtClean="0">
                <a:solidFill>
                  <a:srgbClr val="989696"/>
                </a:solidFill>
                <a:latin typeface="Raleway" panose="020B0503030101060003" pitchFamily="34" charset="0"/>
              </a:rPr>
              <a:t>Modify zoning codes to encourage affordable housing in growth and opportunity areas</a:t>
            </a:r>
          </a:p>
          <a:p>
            <a:pPr lvl="1"/>
            <a:r>
              <a:rPr lang="en-US" sz="1400" dirty="0" smtClean="0">
                <a:solidFill>
                  <a:srgbClr val="989696"/>
                </a:solidFill>
                <a:latin typeface="Raleway" panose="020B0503030101060003" pitchFamily="34" charset="0"/>
              </a:rPr>
              <a:t>Establish a </a:t>
            </a:r>
            <a:r>
              <a:rPr lang="en-US" sz="1400" dirty="0">
                <a:solidFill>
                  <a:srgbClr val="989696"/>
                </a:solidFill>
                <a:latin typeface="Raleway" panose="020B0503030101060003" pitchFamily="34" charset="0"/>
              </a:rPr>
              <a:t>local Housing </a:t>
            </a:r>
            <a:r>
              <a:rPr lang="en-US" sz="1400" dirty="0" smtClean="0">
                <a:solidFill>
                  <a:srgbClr val="989696"/>
                </a:solidFill>
                <a:latin typeface="Raleway" panose="020B0503030101060003" pitchFamily="34" charset="0"/>
              </a:rPr>
              <a:t>Trust Fund/preserve the existing supply of affordable </a:t>
            </a:r>
            <a:r>
              <a:rPr lang="en-US" sz="1400" dirty="0" smtClean="0">
                <a:solidFill>
                  <a:srgbClr val="989696"/>
                </a:solidFill>
                <a:latin typeface="Raleway" panose="020B0503030101060003" pitchFamily="34" charset="0"/>
              </a:rPr>
              <a:t>housing</a:t>
            </a:r>
          </a:p>
          <a:p>
            <a:pPr lvl="1"/>
            <a:r>
              <a:rPr lang="en-US" sz="1400" dirty="0" smtClean="0">
                <a:solidFill>
                  <a:srgbClr val="989696"/>
                </a:solidFill>
                <a:latin typeface="Raleway" panose="020B0503030101060003" pitchFamily="34" charset="0"/>
              </a:rPr>
              <a:t>Inclusionary zoning</a:t>
            </a:r>
          </a:p>
          <a:p>
            <a:pPr lvl="1"/>
            <a:r>
              <a:rPr lang="en-US" sz="1400" dirty="0" smtClean="0">
                <a:solidFill>
                  <a:srgbClr val="989696"/>
                </a:solidFill>
                <a:latin typeface="Raleway" panose="020B0503030101060003" pitchFamily="34" charset="0"/>
              </a:rPr>
              <a:t>Waive or reduce fees for nonprofit and/or affordable housing development</a:t>
            </a:r>
          </a:p>
          <a:p>
            <a:pPr lvl="1"/>
            <a:r>
              <a:rPr lang="en-US" sz="1400" dirty="0" smtClean="0">
                <a:solidFill>
                  <a:srgbClr val="989696"/>
                </a:solidFill>
                <a:latin typeface="Raleway" panose="020B0503030101060003" pitchFamily="34" charset="0"/>
              </a:rPr>
              <a:t>Right to Counsel</a:t>
            </a:r>
            <a:endParaRPr lang="en-US" sz="1400" dirty="0" smtClean="0">
              <a:solidFill>
                <a:srgbClr val="989696"/>
              </a:solidFill>
              <a:latin typeface="Raleway" panose="020B0503030101060003" pitchFamily="34" charset="0"/>
            </a:endParaRPr>
          </a:p>
          <a:p>
            <a:r>
              <a:rPr lang="en-US" sz="2000" dirty="0" smtClean="0">
                <a:solidFill>
                  <a:srgbClr val="00A79D"/>
                </a:solidFill>
                <a:latin typeface="Raleway SemiBold" panose="020B0703030101060003" pitchFamily="34" charset="0"/>
              </a:rPr>
              <a:t>At the state level</a:t>
            </a:r>
            <a:r>
              <a:rPr lang="en-US" sz="2000" dirty="0" smtClean="0">
                <a:solidFill>
                  <a:srgbClr val="00A79D"/>
                </a:solidFill>
                <a:latin typeface="Raleway SemiBold" panose="020B0703030101060003" pitchFamily="34" charset="0"/>
              </a:rPr>
              <a:t>:</a:t>
            </a:r>
          </a:p>
          <a:p>
            <a:pPr lvl="1"/>
            <a:r>
              <a:rPr lang="en-US" sz="1400" dirty="0">
                <a:solidFill>
                  <a:srgbClr val="989696"/>
                </a:solidFill>
                <a:latin typeface="Raleway" panose="020B0503030101060003" pitchFamily="34" charset="0"/>
              </a:rPr>
              <a:t>Source</a:t>
            </a:r>
            <a:r>
              <a:rPr lang="en-US" sz="1600" dirty="0" smtClean="0">
                <a:solidFill>
                  <a:srgbClr val="00A79D"/>
                </a:solidFill>
                <a:latin typeface="Raleway SemiBold" panose="020B0703030101060003" pitchFamily="34" charset="0"/>
              </a:rPr>
              <a:t> </a:t>
            </a:r>
            <a:r>
              <a:rPr lang="en-US" sz="1400" dirty="0">
                <a:solidFill>
                  <a:srgbClr val="989696"/>
                </a:solidFill>
                <a:latin typeface="Raleway" panose="020B0503030101060003" pitchFamily="34" charset="0"/>
              </a:rPr>
              <a:t>of income </a:t>
            </a:r>
            <a:r>
              <a:rPr lang="en-US" sz="1400" dirty="0" smtClean="0">
                <a:solidFill>
                  <a:srgbClr val="989696"/>
                </a:solidFill>
                <a:latin typeface="Raleway" panose="020B0503030101060003" pitchFamily="34" charset="0"/>
              </a:rPr>
              <a:t>protection</a:t>
            </a:r>
          </a:p>
          <a:p>
            <a:pPr lvl="1"/>
            <a:r>
              <a:rPr lang="en-US" sz="1400" dirty="0" smtClean="0">
                <a:solidFill>
                  <a:srgbClr val="989696"/>
                </a:solidFill>
                <a:latin typeface="Raleway" panose="020B0503030101060003" pitchFamily="34" charset="0"/>
              </a:rPr>
              <a:t>Prioritize public housing funds (CDBG, HOME, LIHTC) for multi-family development in high-opportunity areas – increase set asides and competitive points in application</a:t>
            </a:r>
          </a:p>
          <a:p>
            <a:pPr lvl="1"/>
            <a:r>
              <a:rPr lang="en-US" sz="1400" dirty="0" smtClean="0">
                <a:solidFill>
                  <a:srgbClr val="989696"/>
                </a:solidFill>
                <a:latin typeface="Raleway" panose="020B0503030101060003" pitchFamily="34" charset="0"/>
              </a:rPr>
              <a:t>Increase the supply of housing choice vouchers</a:t>
            </a:r>
          </a:p>
          <a:p>
            <a:pPr lvl="1"/>
            <a:r>
              <a:rPr lang="en-US" sz="1400" dirty="0">
                <a:solidFill>
                  <a:srgbClr val="989696"/>
                </a:solidFill>
                <a:latin typeface="Raleway" panose="020B0503030101060003" pitchFamily="34" charset="0"/>
              </a:rPr>
              <a:t>Creation of mobility counseling for voucher </a:t>
            </a:r>
            <a:r>
              <a:rPr lang="en-US" sz="1400" dirty="0" smtClean="0">
                <a:solidFill>
                  <a:srgbClr val="989696"/>
                </a:solidFill>
                <a:latin typeface="Raleway" panose="020B0503030101060003" pitchFamily="34" charset="0"/>
              </a:rPr>
              <a:t>holders</a:t>
            </a:r>
          </a:p>
          <a:p>
            <a:pPr lvl="1"/>
            <a:r>
              <a:rPr lang="en-US" sz="1400" dirty="0" smtClean="0">
                <a:solidFill>
                  <a:srgbClr val="989696"/>
                </a:solidFill>
                <a:latin typeface="Raleway" panose="020B0503030101060003" pitchFamily="34" charset="0"/>
              </a:rPr>
              <a:t>Right to Counsel </a:t>
            </a:r>
          </a:p>
          <a:p>
            <a:pPr lvl="1"/>
            <a:r>
              <a:rPr lang="en-US" sz="1400" dirty="0" smtClean="0">
                <a:solidFill>
                  <a:srgbClr val="989696"/>
                </a:solidFill>
                <a:latin typeface="Raleway" panose="020B0503030101060003" pitchFamily="34" charset="0"/>
              </a:rPr>
              <a:t>Cap on private criminal background screenings</a:t>
            </a:r>
          </a:p>
          <a:p>
            <a:pPr lvl="1"/>
            <a:r>
              <a:rPr lang="en-US" sz="1400" dirty="0" smtClean="0">
                <a:solidFill>
                  <a:srgbClr val="989696"/>
                </a:solidFill>
                <a:latin typeface="Raleway" panose="020B0503030101060003" pitchFamily="34" charset="0"/>
              </a:rPr>
              <a:t>Enforcement of anti-discrimination laws</a:t>
            </a:r>
          </a:p>
          <a:p>
            <a:pPr lvl="1"/>
            <a:endParaRPr lang="en-US" sz="1600" dirty="0" smtClean="0">
              <a:solidFill>
                <a:srgbClr val="00A79D"/>
              </a:solidFill>
              <a:latin typeface="Raleway SemiBold" panose="020B0703030101060003" pitchFamily="34" charset="0"/>
            </a:endParaRPr>
          </a:p>
          <a:p>
            <a:pPr lvl="1"/>
            <a:endParaRPr lang="en-US" sz="1600" dirty="0">
              <a:solidFill>
                <a:srgbClr val="00A79D"/>
              </a:solidFill>
              <a:latin typeface="Raleway SemiBold" panose="020B0703030101060003" pitchFamily="34" charset="0"/>
            </a:endParaRPr>
          </a:p>
        </p:txBody>
      </p:sp>
    </p:spTree>
    <p:extLst>
      <p:ext uri="{BB962C8B-B14F-4D97-AF65-F5344CB8AC3E}">
        <p14:creationId xmlns:p14="http://schemas.microsoft.com/office/powerpoint/2010/main" val="3495579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25"/>
            <a:ext cx="12252960" cy="6892290"/>
          </a:xfrm>
          <a:prstGeom prst="rect">
            <a:avLst/>
          </a:prstGeom>
        </p:spPr>
      </p:pic>
      <p:sp>
        <p:nvSpPr>
          <p:cNvPr id="2" name="TextBox 1"/>
          <p:cNvSpPr txBox="1"/>
          <p:nvPr/>
        </p:nvSpPr>
        <p:spPr>
          <a:xfrm>
            <a:off x="4906789" y="2712027"/>
            <a:ext cx="2439381" cy="600164"/>
          </a:xfrm>
          <a:prstGeom prst="rect">
            <a:avLst/>
          </a:prstGeom>
          <a:noFill/>
        </p:spPr>
        <p:txBody>
          <a:bodyPr wrap="square" rtlCol="0">
            <a:spAutoFit/>
          </a:bodyPr>
          <a:lstStyle/>
          <a:p>
            <a:r>
              <a:rPr lang="en-US" sz="3300" b="1" dirty="0" smtClean="0">
                <a:solidFill>
                  <a:srgbClr val="003B67"/>
                </a:solidFill>
                <a:latin typeface="Raleway" panose="020B0503030101060003" pitchFamily="34" charset="0"/>
              </a:rPr>
              <a:t>Questions?</a:t>
            </a:r>
            <a:endParaRPr lang="en-US" sz="3300" b="1" dirty="0">
              <a:solidFill>
                <a:srgbClr val="003B67"/>
              </a:solidFill>
              <a:latin typeface="Raleway" panose="020B0503030101060003" pitchFamily="34" charset="0"/>
            </a:endParaRPr>
          </a:p>
        </p:txBody>
      </p:sp>
      <p:sp>
        <p:nvSpPr>
          <p:cNvPr id="3" name="TextBox 2"/>
          <p:cNvSpPr txBox="1"/>
          <p:nvPr/>
        </p:nvSpPr>
        <p:spPr>
          <a:xfrm>
            <a:off x="5431417" y="3312191"/>
            <a:ext cx="1390124" cy="369332"/>
          </a:xfrm>
          <a:prstGeom prst="rect">
            <a:avLst/>
          </a:prstGeom>
          <a:noFill/>
        </p:spPr>
        <p:txBody>
          <a:bodyPr wrap="none" rtlCol="0">
            <a:spAutoFit/>
          </a:bodyPr>
          <a:lstStyle/>
          <a:p>
            <a:r>
              <a:rPr lang="en-US" dirty="0" smtClean="0">
                <a:solidFill>
                  <a:srgbClr val="00A79D"/>
                </a:solidFill>
                <a:latin typeface="Raleway SemiBold" panose="020B0703030101060003" pitchFamily="34" charset="0"/>
              </a:rPr>
              <a:t>Thank you!</a:t>
            </a:r>
            <a:endParaRPr lang="en-US" dirty="0">
              <a:solidFill>
                <a:srgbClr val="00A79D"/>
              </a:solidFill>
              <a:latin typeface="Raleway SemiBold" panose="020B0703030101060003" pitchFamily="34" charset="0"/>
            </a:endParaRPr>
          </a:p>
        </p:txBody>
      </p:sp>
      <p:sp>
        <p:nvSpPr>
          <p:cNvPr id="5" name="TextBox 4"/>
          <p:cNvSpPr txBox="1"/>
          <p:nvPr/>
        </p:nvSpPr>
        <p:spPr>
          <a:xfrm>
            <a:off x="5267109" y="3681523"/>
            <a:ext cx="1718740" cy="369332"/>
          </a:xfrm>
          <a:prstGeom prst="rect">
            <a:avLst/>
          </a:prstGeom>
          <a:noFill/>
        </p:spPr>
        <p:txBody>
          <a:bodyPr wrap="none" rtlCol="0">
            <a:spAutoFit/>
          </a:bodyPr>
          <a:lstStyle/>
          <a:p>
            <a:r>
              <a:rPr lang="en-US" dirty="0" smtClean="0">
                <a:solidFill>
                  <a:srgbClr val="00A79D"/>
                </a:solidFill>
                <a:latin typeface="Raleway SemiBold" panose="020B0703030101060003" pitchFamily="34" charset="0"/>
              </a:rPr>
              <a:t>Tyler Berl, MA</a:t>
            </a:r>
          </a:p>
        </p:txBody>
      </p:sp>
      <p:sp>
        <p:nvSpPr>
          <p:cNvPr id="6" name="TextBox 5"/>
          <p:cNvSpPr txBox="1"/>
          <p:nvPr/>
        </p:nvSpPr>
        <p:spPr>
          <a:xfrm>
            <a:off x="5019445" y="4036248"/>
            <a:ext cx="2214068" cy="461665"/>
          </a:xfrm>
          <a:prstGeom prst="rect">
            <a:avLst/>
          </a:prstGeom>
          <a:noFill/>
        </p:spPr>
        <p:txBody>
          <a:bodyPr wrap="none" rtlCol="0">
            <a:spAutoFit/>
          </a:bodyPr>
          <a:lstStyle/>
          <a:p>
            <a:r>
              <a:rPr lang="en-US" sz="1200" dirty="0" smtClean="0">
                <a:solidFill>
                  <a:srgbClr val="989696"/>
                </a:solidFill>
                <a:latin typeface="Raleway" panose="020B0503030101060003" pitchFamily="34" charset="0"/>
                <a:hlinkClick r:id="rId4"/>
              </a:rPr>
              <a:t>tberl@housingalliancede.org</a:t>
            </a:r>
            <a:endParaRPr lang="en-US" sz="1200" dirty="0" smtClean="0">
              <a:solidFill>
                <a:srgbClr val="989696"/>
              </a:solidFill>
              <a:latin typeface="Raleway" panose="020B0503030101060003" pitchFamily="34" charset="0"/>
            </a:endParaRPr>
          </a:p>
          <a:p>
            <a:r>
              <a:rPr lang="en-US" sz="1200" dirty="0" smtClean="0">
                <a:solidFill>
                  <a:srgbClr val="989696"/>
                </a:solidFill>
                <a:latin typeface="Raleway" panose="020B0503030101060003" pitchFamily="34" charset="0"/>
              </a:rPr>
              <a:t>(302) 654-0126 ext. 111</a:t>
            </a:r>
            <a:endParaRPr lang="en-US" sz="1200" dirty="0">
              <a:solidFill>
                <a:srgbClr val="989696"/>
              </a:solidFill>
              <a:latin typeface="Raleway" panose="020B0503030101060003" pitchFamily="34" charset="0"/>
            </a:endParaRPr>
          </a:p>
        </p:txBody>
      </p:sp>
    </p:spTree>
    <p:extLst>
      <p:ext uri="{BB962C8B-B14F-4D97-AF65-F5344CB8AC3E}">
        <p14:creationId xmlns:p14="http://schemas.microsoft.com/office/powerpoint/2010/main" val="357939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pic>
        <p:nvPicPr>
          <p:cNvPr id="5"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04113" y="1239838"/>
            <a:ext cx="7183769" cy="5120640"/>
          </a:xfrm>
        </p:spPr>
      </p:pic>
      <p:sp>
        <p:nvSpPr>
          <p:cNvPr id="6" name="Title 1"/>
          <p:cNvSpPr>
            <a:spLocks noGrp="1"/>
          </p:cNvSpPr>
          <p:nvPr>
            <p:ph type="title"/>
          </p:nvPr>
        </p:nvSpPr>
        <p:spPr>
          <a:xfrm>
            <a:off x="2234974" y="0"/>
            <a:ext cx="7722046" cy="1325563"/>
          </a:xfrm>
        </p:spPr>
        <p:txBody>
          <a:bodyPr>
            <a:normAutofit/>
          </a:bodyPr>
          <a:lstStyle/>
          <a:p>
            <a:r>
              <a:rPr lang="en-US" sz="3300" b="1" kern="1000" dirty="0" smtClean="0">
                <a:solidFill>
                  <a:schemeClr val="bg1">
                    <a:lumMod val="95000"/>
                  </a:schemeClr>
                </a:solidFill>
                <a:latin typeface="Raleway" panose="020B0503030101060003" pitchFamily="34" charset="0"/>
              </a:rPr>
              <a:t>Income Mobility in the U.S. since 1940</a:t>
            </a:r>
            <a:endParaRPr lang="en-US" sz="3300" b="1" kern="1000" dirty="0">
              <a:solidFill>
                <a:schemeClr val="bg1">
                  <a:lumMod val="95000"/>
                </a:schemeClr>
              </a:solidFill>
              <a:latin typeface="Raleway" panose="020B0503030101060003" pitchFamily="34" charset="0"/>
            </a:endParaRPr>
          </a:p>
        </p:txBody>
      </p:sp>
      <p:sp>
        <p:nvSpPr>
          <p:cNvPr id="2" name="TextBox 1"/>
          <p:cNvSpPr txBox="1"/>
          <p:nvPr/>
        </p:nvSpPr>
        <p:spPr>
          <a:xfrm>
            <a:off x="2504113" y="6470739"/>
            <a:ext cx="7411003" cy="276999"/>
          </a:xfrm>
          <a:prstGeom prst="rect">
            <a:avLst/>
          </a:prstGeom>
          <a:noFill/>
        </p:spPr>
        <p:txBody>
          <a:bodyPr wrap="none" rtlCol="0">
            <a:spAutoFit/>
          </a:bodyPr>
          <a:lstStyle/>
          <a:p>
            <a:r>
              <a:rPr lang="en-US" sz="1200" dirty="0" smtClean="0">
                <a:solidFill>
                  <a:srgbClr val="989696"/>
                </a:solidFill>
                <a:latin typeface="Raleway" panose="020B0503030101060003" pitchFamily="34" charset="0"/>
              </a:rPr>
              <a:t>Source: </a:t>
            </a:r>
            <a:r>
              <a:rPr lang="en-US" sz="1200" dirty="0" err="1" smtClean="0">
                <a:solidFill>
                  <a:srgbClr val="989696"/>
                </a:solidFill>
                <a:latin typeface="Raleway" panose="020B0503030101060003" pitchFamily="34" charset="0"/>
              </a:rPr>
              <a:t>Chetty</a:t>
            </a:r>
            <a:r>
              <a:rPr lang="en-US" sz="1200" dirty="0" smtClean="0">
                <a:solidFill>
                  <a:srgbClr val="989696"/>
                </a:solidFill>
                <a:latin typeface="Raleway" panose="020B0503030101060003" pitchFamily="34" charset="0"/>
              </a:rPr>
              <a:t> et al., 2017. </a:t>
            </a:r>
            <a:r>
              <a:rPr lang="en-US" sz="1200" i="1" dirty="0" smtClean="0">
                <a:solidFill>
                  <a:srgbClr val="989696"/>
                </a:solidFill>
                <a:latin typeface="Raleway" panose="020B0503030101060003" pitchFamily="34" charset="0"/>
              </a:rPr>
              <a:t>The fading American Dream: Trends in absolute income mobility since 1940.</a:t>
            </a:r>
            <a:endParaRPr lang="en-US" sz="1200" dirty="0">
              <a:solidFill>
                <a:srgbClr val="989696"/>
              </a:solidFill>
              <a:latin typeface="Raleway" panose="020B0503030101060003" pitchFamily="34" charset="0"/>
            </a:endParaRPr>
          </a:p>
        </p:txBody>
      </p:sp>
    </p:spTree>
    <p:extLst>
      <p:ext uri="{BB962C8B-B14F-4D97-AF65-F5344CB8AC3E}">
        <p14:creationId xmlns:p14="http://schemas.microsoft.com/office/powerpoint/2010/main" val="3441153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665"/>
          <a:stretch/>
        </p:blipFill>
        <p:spPr>
          <a:xfrm>
            <a:off x="0" y="0"/>
            <a:ext cx="12252960" cy="6858000"/>
          </a:xfrm>
          <a:prstGeom prst="rect">
            <a:avLst/>
          </a:prstGeom>
        </p:spPr>
      </p:pic>
      <p:sp>
        <p:nvSpPr>
          <p:cNvPr id="8" name="Rectangle 7"/>
          <p:cNvSpPr/>
          <p:nvPr/>
        </p:nvSpPr>
        <p:spPr>
          <a:xfrm>
            <a:off x="553361" y="8792"/>
            <a:ext cx="10419440" cy="1107996"/>
          </a:xfrm>
          <a:prstGeom prst="rect">
            <a:avLst/>
          </a:prstGeom>
        </p:spPr>
        <p:txBody>
          <a:bodyPr wrap="square">
            <a:spAutoFit/>
          </a:bodyPr>
          <a:lstStyle/>
          <a:p>
            <a:pPr algn="ctr"/>
            <a:r>
              <a:rPr lang="en-US" sz="3300" b="1" dirty="0" smtClean="0">
                <a:solidFill>
                  <a:schemeClr val="bg1">
                    <a:lumMod val="95000"/>
                  </a:schemeClr>
                </a:solidFill>
                <a:latin typeface="Raleway" panose="020B0503030101060003" pitchFamily="34" charset="0"/>
              </a:rPr>
              <a:t>A segregated society: the role of public policy in the U.S. housing market</a:t>
            </a:r>
            <a:endParaRPr lang="en-US" sz="3300" b="1" dirty="0">
              <a:solidFill>
                <a:schemeClr val="bg1">
                  <a:lumMod val="95000"/>
                </a:schemeClr>
              </a:solidFill>
              <a:latin typeface="Raleway" panose="020B0503030101060003" pitchFamily="34" charset="0"/>
            </a:endParaRPr>
          </a:p>
        </p:txBody>
      </p:sp>
      <p:sp>
        <p:nvSpPr>
          <p:cNvPr id="10" name="Content Placeholder 9"/>
          <p:cNvSpPr>
            <a:spLocks noGrp="1"/>
          </p:cNvSpPr>
          <p:nvPr>
            <p:ph sz="half" idx="1"/>
          </p:nvPr>
        </p:nvSpPr>
        <p:spPr>
          <a:xfrm>
            <a:off x="838200" y="1825625"/>
            <a:ext cx="6913416" cy="4351338"/>
          </a:xfrm>
        </p:spPr>
        <p:txBody>
          <a:bodyPr>
            <a:normAutofit/>
          </a:bodyPr>
          <a:lstStyle/>
          <a:p>
            <a:r>
              <a:rPr lang="en-US" sz="1800" dirty="0" smtClean="0">
                <a:solidFill>
                  <a:srgbClr val="989696"/>
                </a:solidFill>
                <a:latin typeface="Raleway" panose="020B0503030101060003" pitchFamily="34" charset="0"/>
              </a:rPr>
              <a:t>1933: Public Works Administration (PWA)</a:t>
            </a:r>
          </a:p>
          <a:p>
            <a:r>
              <a:rPr lang="en-US" sz="1800" dirty="0" smtClean="0">
                <a:solidFill>
                  <a:srgbClr val="989696"/>
                </a:solidFill>
                <a:latin typeface="Raleway" panose="020B0503030101060003" pitchFamily="34" charset="0"/>
              </a:rPr>
              <a:t>1933: Home Owners’ Loan Corporation (HOLC)</a:t>
            </a:r>
          </a:p>
          <a:p>
            <a:r>
              <a:rPr lang="en-US" sz="1800" dirty="0" smtClean="0">
                <a:solidFill>
                  <a:srgbClr val="989696"/>
                </a:solidFill>
                <a:latin typeface="Raleway" panose="020B0503030101060003" pitchFamily="34" charset="0"/>
              </a:rPr>
              <a:t>1934: Federal Housing Administration (FHA)</a:t>
            </a:r>
          </a:p>
          <a:p>
            <a:r>
              <a:rPr lang="en-US" sz="1800" dirty="0" smtClean="0">
                <a:solidFill>
                  <a:srgbClr val="989696"/>
                </a:solidFill>
                <a:latin typeface="Raleway" panose="020B0503030101060003" pitchFamily="34" charset="0"/>
              </a:rPr>
              <a:t>1944: GI Bill, VA Home Loan Guarantee Program</a:t>
            </a:r>
          </a:p>
          <a:p>
            <a:r>
              <a:rPr lang="en-US" sz="1800" dirty="0" smtClean="0">
                <a:solidFill>
                  <a:srgbClr val="989696"/>
                </a:solidFill>
                <a:latin typeface="Raleway" panose="020B0503030101060003" pitchFamily="34" charset="0"/>
              </a:rPr>
              <a:t>1956: National Interstate and Defense Highways Act</a:t>
            </a:r>
          </a:p>
          <a:p>
            <a:r>
              <a:rPr lang="en-US" sz="1800" dirty="0" smtClean="0">
                <a:solidFill>
                  <a:srgbClr val="989696"/>
                </a:solidFill>
                <a:latin typeface="Raleway" panose="020B0503030101060003" pitchFamily="34" charset="0"/>
              </a:rPr>
              <a:t>1968: Fair Housing Act</a:t>
            </a:r>
          </a:p>
          <a:p>
            <a:r>
              <a:rPr lang="en-US" sz="1800" dirty="0" smtClean="0">
                <a:solidFill>
                  <a:srgbClr val="989696"/>
                </a:solidFill>
                <a:latin typeface="Raleway" panose="020B0503030101060003" pitchFamily="34" charset="0"/>
              </a:rPr>
              <a:t>1974: Equal Credit Opportunity Act (ECOA)</a:t>
            </a:r>
            <a:endParaRPr lang="en-US" sz="1800" dirty="0">
              <a:solidFill>
                <a:srgbClr val="989696"/>
              </a:solidFill>
              <a:latin typeface="Raleway" panose="020B0503030101060003" pitchFamily="34" charset="0"/>
            </a:endParaRPr>
          </a:p>
        </p:txBody>
      </p:sp>
      <p:pic>
        <p:nvPicPr>
          <p:cNvPr id="12" name="Content Placeholder 11"/>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32078" r="32132"/>
          <a:stretch/>
        </p:blipFill>
        <p:spPr>
          <a:xfrm>
            <a:off x="8630688" y="1992474"/>
            <a:ext cx="2743200" cy="3989839"/>
          </a:xfrm>
        </p:spPr>
      </p:pic>
    </p:spTree>
    <p:extLst>
      <p:ext uri="{BB962C8B-B14F-4D97-AF65-F5344CB8AC3E}">
        <p14:creationId xmlns:p14="http://schemas.microsoft.com/office/powerpoint/2010/main" val="360175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553361" y="8792"/>
            <a:ext cx="10419440" cy="1107996"/>
          </a:xfrm>
          <a:prstGeom prst="rect">
            <a:avLst/>
          </a:prstGeom>
        </p:spPr>
        <p:txBody>
          <a:bodyPr wrap="square">
            <a:spAutoFit/>
          </a:bodyPr>
          <a:lstStyle/>
          <a:p>
            <a:pPr algn="ctr"/>
            <a:r>
              <a:rPr lang="en-US" sz="3300" b="1" dirty="0" smtClean="0">
                <a:solidFill>
                  <a:schemeClr val="bg1">
                    <a:lumMod val="95000"/>
                  </a:schemeClr>
                </a:solidFill>
                <a:latin typeface="Raleway" panose="020B0503030101060003" pitchFamily="34" charset="0"/>
              </a:rPr>
              <a:t>A segregated society: the role of public policy in the U.S. housing market</a:t>
            </a:r>
            <a:endParaRPr lang="en-US" sz="3300" b="1" dirty="0">
              <a:solidFill>
                <a:schemeClr val="bg1">
                  <a:lumMod val="95000"/>
                </a:schemeClr>
              </a:solidFill>
              <a:latin typeface="Raleway" panose="020B0503030101060003" pitchFamily="34" charset="0"/>
            </a:endParaRPr>
          </a:p>
        </p:txBody>
      </p:sp>
      <p:sp>
        <p:nvSpPr>
          <p:cNvPr id="2" name="Content Placeholder 1"/>
          <p:cNvSpPr>
            <a:spLocks noGrp="1"/>
          </p:cNvSpPr>
          <p:nvPr>
            <p:ph idx="1"/>
          </p:nvPr>
        </p:nvSpPr>
        <p:spPr>
          <a:xfrm>
            <a:off x="838199" y="1675616"/>
            <a:ext cx="10515600" cy="1857374"/>
          </a:xfrm>
        </p:spPr>
        <p:txBody>
          <a:bodyPr>
            <a:normAutofit/>
          </a:bodyPr>
          <a:lstStyle/>
          <a:p>
            <a:pPr marL="0" indent="0">
              <a:buNone/>
            </a:pPr>
            <a:r>
              <a:rPr lang="en-US" sz="1800" dirty="0" smtClean="0">
                <a:solidFill>
                  <a:srgbClr val="989696"/>
                </a:solidFill>
                <a:latin typeface="Raleway SemiBold" panose="020B0703030101060003" pitchFamily="34" charset="0"/>
              </a:rPr>
              <a:t>“There shall bot be erected or maintained without the written consent of the party of the first part on said premises, any slaughter house, smith shop, forge furnace, steam engine, brass foundry, nail, iron or other foundry, any manufactory of gunpowder, glue, varnish, vitriol, or turpentine, or for the tanning dressing or preparing of skins, hides or leathers, or for carrying on any noxious, dangers or offensive trade; all toilet outhouses shall be suitably screened, no part of said premises shall be used for an insane, inebriate or other asylum, or cemetery or place of burial </a:t>
            </a:r>
            <a:r>
              <a:rPr lang="en-US" sz="1800" b="1" u="sng" dirty="0" smtClean="0">
                <a:solidFill>
                  <a:srgbClr val="989696"/>
                </a:solidFill>
                <a:latin typeface="Raleway SemiBold" panose="020B0703030101060003" pitchFamily="34" charset="0"/>
              </a:rPr>
              <a:t>or for any structure other than a dwelling for people of the Caucasian Race</a:t>
            </a:r>
            <a:r>
              <a:rPr lang="en-US" sz="1800" dirty="0" smtClean="0">
                <a:solidFill>
                  <a:srgbClr val="989696"/>
                </a:solidFill>
                <a:latin typeface="Raleway SemiBold" panose="020B0703030101060003" pitchFamily="34" charset="0"/>
              </a:rPr>
              <a:t>.”</a:t>
            </a:r>
            <a:endParaRPr lang="en-US" sz="1800" dirty="0">
              <a:solidFill>
                <a:srgbClr val="989696"/>
              </a:solidFill>
              <a:latin typeface="Raleway SemiBold" panose="020B0703030101060003" pitchFamily="34" charset="0"/>
            </a:endParaRPr>
          </a:p>
        </p:txBody>
      </p:sp>
      <p:sp>
        <p:nvSpPr>
          <p:cNvPr id="3" name="TextBox 2"/>
          <p:cNvSpPr txBox="1"/>
          <p:nvPr/>
        </p:nvSpPr>
        <p:spPr>
          <a:xfrm>
            <a:off x="9133319" y="3612907"/>
            <a:ext cx="2220480" cy="276999"/>
          </a:xfrm>
          <a:prstGeom prst="rect">
            <a:avLst/>
          </a:prstGeom>
          <a:noFill/>
        </p:spPr>
        <p:txBody>
          <a:bodyPr wrap="none" rtlCol="0">
            <a:spAutoFit/>
          </a:bodyPr>
          <a:lstStyle/>
          <a:p>
            <a:r>
              <a:rPr lang="en-US" sz="1200" dirty="0" smtClean="0">
                <a:solidFill>
                  <a:srgbClr val="989696"/>
                </a:solidFill>
                <a:latin typeface="Raleway" panose="020B0503030101060003" pitchFamily="34" charset="0"/>
              </a:rPr>
              <a:t>- New Jersey covenant, 1925</a:t>
            </a:r>
            <a:endParaRPr lang="en-US" sz="1200" dirty="0">
              <a:solidFill>
                <a:srgbClr val="989696"/>
              </a:solidFill>
              <a:latin typeface="Raleway" panose="020B0503030101060003" pitchFamily="34" charset="0"/>
            </a:endParaRPr>
          </a:p>
        </p:txBody>
      </p:sp>
      <p:sp>
        <p:nvSpPr>
          <p:cNvPr id="4" name="Rectangle 3"/>
          <p:cNvSpPr/>
          <p:nvPr/>
        </p:nvSpPr>
        <p:spPr>
          <a:xfrm>
            <a:off x="838199" y="4351571"/>
            <a:ext cx="10515600" cy="923330"/>
          </a:xfrm>
          <a:prstGeom prst="rect">
            <a:avLst/>
          </a:prstGeom>
        </p:spPr>
        <p:txBody>
          <a:bodyPr wrap="square">
            <a:spAutoFit/>
          </a:bodyPr>
          <a:lstStyle/>
          <a:p>
            <a:r>
              <a:rPr lang="en-US" dirty="0" smtClean="0">
                <a:solidFill>
                  <a:srgbClr val="989696"/>
                </a:solidFill>
                <a:latin typeface="Raleway SemiBold" panose="020B0703030101060003" pitchFamily="34" charset="0"/>
              </a:rPr>
              <a:t>“The real property above described, or any portion thereof, shall never be occupied, used or resided on by any person not of the white or Caucasian race, except in the capacity of a servant or domestic employed thereon as such by a white Caucasian owner, tenant or occupant.”</a:t>
            </a:r>
            <a:endParaRPr lang="en-US" dirty="0">
              <a:solidFill>
                <a:srgbClr val="989696"/>
              </a:solidFill>
              <a:latin typeface="Raleway SemiBold" panose="020B0703030101060003" pitchFamily="34" charset="0"/>
            </a:endParaRPr>
          </a:p>
        </p:txBody>
      </p:sp>
      <p:sp>
        <p:nvSpPr>
          <p:cNvPr id="7" name="Rectangle 6"/>
          <p:cNvSpPr/>
          <p:nvPr/>
        </p:nvSpPr>
        <p:spPr>
          <a:xfrm>
            <a:off x="9267972" y="5274901"/>
            <a:ext cx="2064989" cy="276999"/>
          </a:xfrm>
          <a:prstGeom prst="rect">
            <a:avLst/>
          </a:prstGeom>
        </p:spPr>
        <p:txBody>
          <a:bodyPr wrap="none">
            <a:spAutoFit/>
          </a:bodyPr>
          <a:lstStyle/>
          <a:p>
            <a:r>
              <a:rPr lang="en-US" sz="1200" dirty="0">
                <a:solidFill>
                  <a:srgbClr val="989696"/>
                </a:solidFill>
                <a:latin typeface="Raleway" panose="020B0503030101060003" pitchFamily="34" charset="0"/>
              </a:rPr>
              <a:t>- </a:t>
            </a:r>
            <a:r>
              <a:rPr lang="en-US" sz="1200" dirty="0" smtClean="0">
                <a:solidFill>
                  <a:srgbClr val="989696"/>
                </a:solidFill>
                <a:latin typeface="Raleway" panose="020B0503030101060003" pitchFamily="34" charset="0"/>
              </a:rPr>
              <a:t>California covenant</a:t>
            </a:r>
            <a:r>
              <a:rPr lang="en-US" sz="1200" dirty="0">
                <a:solidFill>
                  <a:srgbClr val="989696"/>
                </a:solidFill>
                <a:latin typeface="Raleway" panose="020B0503030101060003" pitchFamily="34" charset="0"/>
              </a:rPr>
              <a:t>, </a:t>
            </a:r>
            <a:r>
              <a:rPr lang="en-US" sz="1200" dirty="0" smtClean="0">
                <a:solidFill>
                  <a:srgbClr val="989696"/>
                </a:solidFill>
                <a:latin typeface="Raleway" panose="020B0503030101060003" pitchFamily="34" charset="0"/>
              </a:rPr>
              <a:t>1950</a:t>
            </a:r>
            <a:endParaRPr lang="en-US" sz="1200" dirty="0">
              <a:solidFill>
                <a:srgbClr val="989696"/>
              </a:solidFill>
              <a:latin typeface="Raleway" panose="020B0503030101060003" pitchFamily="34" charset="0"/>
            </a:endParaRPr>
          </a:p>
        </p:txBody>
      </p:sp>
    </p:spTree>
    <p:extLst>
      <p:ext uri="{BB962C8B-B14F-4D97-AF65-F5344CB8AC3E}">
        <p14:creationId xmlns:p14="http://schemas.microsoft.com/office/powerpoint/2010/main" val="1018573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79933" y="312649"/>
            <a:ext cx="9692077" cy="600164"/>
          </a:xfrm>
          <a:prstGeom prst="rect">
            <a:avLst/>
          </a:prstGeom>
        </p:spPr>
        <p:txBody>
          <a:bodyPr wrap="none">
            <a:spAutoFit/>
          </a:bodyPr>
          <a:lstStyle/>
          <a:p>
            <a:r>
              <a:rPr lang="en-US" sz="3300" b="1" dirty="0" smtClean="0">
                <a:solidFill>
                  <a:schemeClr val="bg1">
                    <a:lumMod val="95000"/>
                  </a:schemeClr>
                </a:solidFill>
                <a:latin typeface="Raleway" panose="020B0503030101060003" pitchFamily="34" charset="0"/>
              </a:rPr>
              <a:t>A segregated society: race &amp; income in the U.S.</a:t>
            </a:r>
            <a:endParaRPr lang="en-US" sz="3300" b="1" dirty="0">
              <a:solidFill>
                <a:schemeClr val="bg1">
                  <a:lumMod val="95000"/>
                </a:schemeClr>
              </a:solidFill>
              <a:latin typeface="Raleway" panose="020B0503030101060003" pitchFamily="34" charset="0"/>
            </a:endParaRPr>
          </a:p>
        </p:txBody>
      </p:sp>
      <p:pic>
        <p:nvPicPr>
          <p:cNvPr id="11" name="Content Placeholder 10"/>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776426" y="1691640"/>
            <a:ext cx="6101948" cy="3474720"/>
          </a:xfrm>
        </p:spPr>
      </p:pic>
      <p:pic>
        <p:nvPicPr>
          <p:cNvPr id="12" name="Content Placeholder 11"/>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312946" y="1691640"/>
            <a:ext cx="5297938" cy="3474720"/>
          </a:xfrm>
        </p:spPr>
      </p:pic>
      <p:sp>
        <p:nvSpPr>
          <p:cNvPr id="13" name="TextBox 12"/>
          <p:cNvSpPr txBox="1"/>
          <p:nvPr/>
        </p:nvSpPr>
        <p:spPr>
          <a:xfrm>
            <a:off x="3619339" y="5199204"/>
            <a:ext cx="4953321" cy="461665"/>
          </a:xfrm>
          <a:prstGeom prst="rect">
            <a:avLst/>
          </a:prstGeom>
          <a:noFill/>
        </p:spPr>
        <p:txBody>
          <a:bodyPr wrap="square" rtlCol="0">
            <a:spAutoFit/>
          </a:bodyPr>
          <a:lstStyle/>
          <a:p>
            <a:r>
              <a:rPr lang="en-US" sz="1200" dirty="0" smtClean="0">
                <a:solidFill>
                  <a:srgbClr val="989696"/>
                </a:solidFill>
                <a:latin typeface="Raleway" panose="020B0503030101060003" pitchFamily="34" charset="0"/>
              </a:rPr>
              <a:t>Source: Harvard University, Joint Center for Housing Studies, 2017. </a:t>
            </a:r>
            <a:r>
              <a:rPr lang="en-US" sz="1200" i="1" dirty="0" smtClean="0">
                <a:solidFill>
                  <a:srgbClr val="989696"/>
                </a:solidFill>
                <a:latin typeface="Raleway" panose="020B0503030101060003" pitchFamily="34" charset="0"/>
              </a:rPr>
              <a:t>Fostering Inclusion in American Neighborhoods.</a:t>
            </a:r>
            <a:endParaRPr lang="en-US" sz="1200" dirty="0">
              <a:solidFill>
                <a:srgbClr val="989696"/>
              </a:solidFill>
              <a:latin typeface="Raleway" panose="020B0503030101060003" pitchFamily="34" charset="0"/>
            </a:endParaRPr>
          </a:p>
        </p:txBody>
      </p:sp>
    </p:spTree>
    <p:extLst>
      <p:ext uri="{BB962C8B-B14F-4D97-AF65-F5344CB8AC3E}">
        <p14:creationId xmlns:p14="http://schemas.microsoft.com/office/powerpoint/2010/main" val="2677569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2654191" y="312649"/>
            <a:ext cx="6883616" cy="600164"/>
          </a:xfrm>
          <a:prstGeom prst="rect">
            <a:avLst/>
          </a:prstGeom>
        </p:spPr>
        <p:txBody>
          <a:bodyPr wrap="none">
            <a:spAutoFit/>
          </a:bodyPr>
          <a:lstStyle/>
          <a:p>
            <a:r>
              <a:rPr lang="en-US" sz="3300" b="1" dirty="0" smtClean="0">
                <a:solidFill>
                  <a:schemeClr val="bg1">
                    <a:lumMod val="95000"/>
                  </a:schemeClr>
                </a:solidFill>
                <a:latin typeface="Raleway" panose="020B0503030101060003" pitchFamily="34" charset="0"/>
              </a:rPr>
              <a:t>United States Racial-Wealth Gap</a:t>
            </a:r>
            <a:endParaRPr lang="en-US" sz="3300" b="1" dirty="0">
              <a:solidFill>
                <a:schemeClr val="bg1">
                  <a:lumMod val="95000"/>
                </a:schemeClr>
              </a:solidFill>
              <a:latin typeface="Raleway" panose="020B0503030101060003" pitchFamily="34" charset="0"/>
            </a:endParaRPr>
          </a:p>
        </p:txBody>
      </p:sp>
      <p:pic>
        <p:nvPicPr>
          <p:cNvPr id="7" name="Picture 1"/>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625984" y="1416526"/>
            <a:ext cx="8940029"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040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1124926" y="312648"/>
            <a:ext cx="10131300" cy="600164"/>
          </a:xfrm>
          <a:prstGeom prst="rect">
            <a:avLst/>
          </a:prstGeom>
        </p:spPr>
        <p:txBody>
          <a:bodyPr wrap="none">
            <a:spAutoFit/>
          </a:bodyPr>
          <a:lstStyle/>
          <a:p>
            <a:r>
              <a:rPr lang="en-US" sz="3300" b="1" dirty="0" smtClean="0">
                <a:solidFill>
                  <a:schemeClr val="bg1">
                    <a:lumMod val="95000"/>
                  </a:schemeClr>
                </a:solidFill>
                <a:latin typeface="Raleway" panose="020B0503030101060003" pitchFamily="34" charset="0"/>
              </a:rPr>
              <a:t>Wealth in America: The U.S. Homeownership Gap</a:t>
            </a:r>
            <a:endParaRPr lang="en-US" sz="3300" b="1" dirty="0">
              <a:solidFill>
                <a:schemeClr val="bg1">
                  <a:lumMod val="95000"/>
                </a:schemeClr>
              </a:solidFill>
              <a:latin typeface="Raleway" panose="020B0503030101060003" pitchFamily="34" charset="0"/>
            </a:endParaRPr>
          </a:p>
        </p:txBody>
      </p:sp>
      <p:pic>
        <p:nvPicPr>
          <p:cNvPr id="6" name="Picture 1"/>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884571" y="1370806"/>
            <a:ext cx="8422856"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555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665"/>
          <a:stretch/>
        </p:blipFill>
        <p:spPr>
          <a:xfrm>
            <a:off x="-30480" y="0"/>
            <a:ext cx="12252960" cy="6858000"/>
          </a:xfrm>
          <a:prstGeom prst="rect">
            <a:avLst/>
          </a:prstGeom>
        </p:spPr>
      </p:pic>
      <p:sp>
        <p:nvSpPr>
          <p:cNvPr id="8" name="Rectangle 7"/>
          <p:cNvSpPr/>
          <p:nvPr/>
        </p:nvSpPr>
        <p:spPr>
          <a:xfrm>
            <a:off x="2443397" y="312649"/>
            <a:ext cx="7305205" cy="600164"/>
          </a:xfrm>
          <a:prstGeom prst="rect">
            <a:avLst/>
          </a:prstGeom>
        </p:spPr>
        <p:txBody>
          <a:bodyPr wrap="none">
            <a:spAutoFit/>
          </a:bodyPr>
          <a:lstStyle/>
          <a:p>
            <a:r>
              <a:rPr lang="en-US" sz="3300" b="1" dirty="0" smtClean="0">
                <a:solidFill>
                  <a:schemeClr val="bg1">
                    <a:lumMod val="95000"/>
                  </a:schemeClr>
                </a:solidFill>
                <a:latin typeface="Raleway" panose="020B0503030101060003" pitchFamily="34" charset="0"/>
              </a:rPr>
              <a:t>United States Homeownership Gap</a:t>
            </a:r>
            <a:endParaRPr lang="en-US" sz="3300" b="1" dirty="0">
              <a:solidFill>
                <a:schemeClr val="bg1">
                  <a:lumMod val="95000"/>
                </a:schemeClr>
              </a:solidFill>
              <a:latin typeface="Raleway" panose="020B0503030101060003" pitchFamily="34"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20892" y="1187926"/>
            <a:ext cx="4950214" cy="5394960"/>
          </a:xfrm>
        </p:spPr>
      </p:pic>
      <p:sp>
        <p:nvSpPr>
          <p:cNvPr id="9" name="TextBox 8"/>
          <p:cNvSpPr txBox="1"/>
          <p:nvPr/>
        </p:nvSpPr>
        <p:spPr>
          <a:xfrm>
            <a:off x="8753730" y="5936555"/>
            <a:ext cx="3286125" cy="646331"/>
          </a:xfrm>
          <a:prstGeom prst="rect">
            <a:avLst/>
          </a:prstGeom>
          <a:noFill/>
        </p:spPr>
        <p:txBody>
          <a:bodyPr wrap="square" rtlCol="0">
            <a:spAutoFit/>
          </a:bodyPr>
          <a:lstStyle/>
          <a:p>
            <a:r>
              <a:rPr lang="en-US" sz="1200" dirty="0" smtClean="0">
                <a:solidFill>
                  <a:srgbClr val="989696"/>
                </a:solidFill>
                <a:latin typeface="Raleway" panose="020B0503030101060003" pitchFamily="34" charset="0"/>
              </a:rPr>
              <a:t>Source: Center for American Progress, 2019. </a:t>
            </a:r>
            <a:r>
              <a:rPr lang="en-US" sz="1200" i="1" dirty="0" smtClean="0">
                <a:solidFill>
                  <a:srgbClr val="989696"/>
                </a:solidFill>
                <a:latin typeface="Raleway" panose="020B0503030101060003" pitchFamily="34" charset="0"/>
              </a:rPr>
              <a:t>Systematic Inequality: Displacement, Exclusion, and Segregation.</a:t>
            </a:r>
            <a:endParaRPr lang="en-US" sz="1200" dirty="0">
              <a:solidFill>
                <a:srgbClr val="989696"/>
              </a:solidFill>
              <a:latin typeface="Raleway" panose="020B0503030101060003" pitchFamily="34" charset="0"/>
            </a:endParaRPr>
          </a:p>
        </p:txBody>
      </p:sp>
    </p:spTree>
    <p:extLst>
      <p:ext uri="{BB962C8B-B14F-4D97-AF65-F5344CB8AC3E}">
        <p14:creationId xmlns:p14="http://schemas.microsoft.com/office/powerpoint/2010/main" val="1179678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TotalTime>
  <Words>3213</Words>
  <Application>Microsoft Office PowerPoint</Application>
  <PresentationFormat>Widescreen</PresentationFormat>
  <Paragraphs>269</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Raleway</vt:lpstr>
      <vt:lpstr>Raleway SemiBold</vt:lpstr>
      <vt:lpstr>Office Theme</vt:lpstr>
      <vt:lpstr>PowerPoint Presentation</vt:lpstr>
      <vt:lpstr>PowerPoint Presentation</vt:lpstr>
      <vt:lpstr>Income Mobility in the U.S. since 1940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Berl</dc:creator>
  <cp:lastModifiedBy>Tyler Berl</cp:lastModifiedBy>
  <cp:revision>78</cp:revision>
  <dcterms:created xsi:type="dcterms:W3CDTF">2019-10-28T17:34:57Z</dcterms:created>
  <dcterms:modified xsi:type="dcterms:W3CDTF">2019-10-30T10:54:26Z</dcterms:modified>
</cp:coreProperties>
</file>