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mrfLqRG8G7BBgIoIIeQZfA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4" r:id="rId2"/>
    <p:sldId id="424" r:id="rId3"/>
    <p:sldId id="426" r:id="rId4"/>
    <p:sldId id="427" r:id="rId5"/>
    <p:sldId id="431" r:id="rId6"/>
    <p:sldId id="430" r:id="rId7"/>
    <p:sldId id="428" r:id="rId8"/>
    <p:sldId id="302" r:id="rId9"/>
    <p:sldId id="429" r:id="rId10"/>
    <p:sldId id="433" r:id="rId11"/>
    <p:sldId id="434" r:id="rId12"/>
    <p:sldId id="436" r:id="rId13"/>
    <p:sldId id="437" r:id="rId14"/>
    <p:sldId id="440" r:id="rId15"/>
    <p:sldId id="442" r:id="rId16"/>
    <p:sldId id="446" r:id="rId17"/>
    <p:sldId id="441" r:id="rId18"/>
    <p:sldId id="445" r:id="rId19"/>
    <p:sldId id="447" r:id="rId20"/>
    <p:sldId id="444" r:id="rId21"/>
    <p:sldId id="443" r:id="rId22"/>
    <p:sldId id="448" r:id="rId23"/>
    <p:sldId id="435" r:id="rId24"/>
    <p:sldId id="365" r:id="rId2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7E6E6"/>
    <a:srgbClr val="009CA6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87922" autoAdjust="0"/>
  </p:normalViewPr>
  <p:slideViewPr>
    <p:cSldViewPr snapToGrid="0" showGuides="1">
      <p:cViewPr>
        <p:scale>
          <a:sx n="106" d="100"/>
          <a:sy n="106" d="100"/>
        </p:scale>
        <p:origin x="1692" y="3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D26066-F00F-4C1D-A8DA-9C85381D5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74627-EA04-4BD5-82A0-958DCE7777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3F263-2243-4AD0-8BBA-E43B4595669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B536C-6A37-4F27-86B0-32E06EAA4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08F69-2B02-4A0A-B5C3-4945BB9AC0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8237C-DA9B-40FC-987C-2B1DFC3B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4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5" y="1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BB2F84F-C6C0-45CF-997B-C65B00EA555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9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5" y="8842030"/>
            <a:ext cx="3013763" cy="46707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D579074-99A2-4448-9BA6-1DDD579D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6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5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2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9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3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1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11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3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3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31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9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9074-99A2-4448-9BA6-1DDD579DA8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5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799" y="6477000"/>
            <a:ext cx="2057400" cy="365125"/>
          </a:xfrm>
        </p:spPr>
        <p:txBody>
          <a:bodyPr/>
          <a:lstStyle/>
          <a:p>
            <a:fld id="{E4A811DD-AAFF-4C31-87BA-91CCED25CA49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77000"/>
            <a:ext cx="3086100" cy="365125"/>
          </a:xfrm>
        </p:spPr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Museo 300" panose="02000000000000000000" pitchFamily="50" charset="0"/>
              </a:defRPr>
            </a:lvl1pPr>
          </a:lstStyle>
          <a:p>
            <a:r>
              <a:rPr lang="en-US"/>
              <a:t>WWW.BOLDDESIGN.COM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720" y="6477000"/>
            <a:ext cx="20574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Novecento wide Book" panose="00000405000000000000" pitchFamily="50" charset="0"/>
              </a:defRPr>
            </a:lvl1pPr>
          </a:lstStyle>
          <a:p>
            <a:fld id="{1BC76541-8025-44CA-B826-B658ABE4F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799" y="6493915"/>
            <a:ext cx="2057400" cy="365125"/>
          </a:xfrm>
        </p:spPr>
        <p:txBody>
          <a:bodyPr/>
          <a:lstStyle/>
          <a:p>
            <a:fld id="{4D47B058-B84C-4AE3-AF8F-138870837C9B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93915"/>
            <a:ext cx="3086100" cy="365125"/>
          </a:xfrm>
        </p:spPr>
        <p:txBody>
          <a:bodyPr/>
          <a:lstStyle>
            <a:lvl1pPr>
              <a:defRPr sz="2000">
                <a:latin typeface="Segoe UI Semibold" panose="020B0702040204020203" pitchFamily="34" charset="0"/>
              </a:defRPr>
            </a:lvl1pPr>
          </a:lstStyle>
          <a:p>
            <a:r>
              <a:rPr lang="en-US" dirty="0"/>
              <a:t>www.hookpr.com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1000" y="6477000"/>
            <a:ext cx="8305800" cy="45719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" y="6519446"/>
            <a:ext cx="191270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kern="3000" baseline="0" dirty="0">
                <a:solidFill>
                  <a:schemeClr val="bg1"/>
                </a:solidFill>
                <a:latin typeface="Novecento wide Book" pitchFamily="50" charset="0"/>
              </a:rPr>
              <a:t>              </a:t>
            </a:r>
            <a:endParaRPr lang="en-US" sz="1600" b="1" kern="3000" dirty="0">
              <a:solidFill>
                <a:schemeClr val="bg1"/>
              </a:solidFill>
              <a:latin typeface="Novecento wide Book" pitchFamily="50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74096" y="6502569"/>
            <a:ext cx="191270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kern="3000" baseline="0" dirty="0">
                <a:solidFill>
                  <a:schemeClr val="bg1"/>
                </a:solidFill>
                <a:latin typeface="Novecento wide Book" pitchFamily="50" charset="0"/>
              </a:rPr>
              <a:t>              </a:t>
            </a:r>
            <a:endParaRPr lang="en-US" sz="1600" b="1" kern="3000" dirty="0">
              <a:solidFill>
                <a:schemeClr val="bg1"/>
              </a:solidFill>
              <a:latin typeface="Novecento wide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207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2" grpId="0" animBg="1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5" y="1343307"/>
            <a:ext cx="8336585" cy="50319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799" y="6493915"/>
            <a:ext cx="2057400" cy="365125"/>
          </a:xfrm>
        </p:spPr>
        <p:txBody>
          <a:bodyPr/>
          <a:lstStyle/>
          <a:p>
            <a:fld id="{4D47B058-B84C-4AE3-AF8F-138870837C9B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93915"/>
            <a:ext cx="3086100" cy="365125"/>
          </a:xfrm>
        </p:spPr>
        <p:txBody>
          <a:bodyPr/>
          <a:lstStyle>
            <a:lvl1pPr>
              <a:defRPr sz="1050">
                <a:latin typeface="Museo 300" panose="02000000000000000000" pitchFamily="50" charset="0"/>
              </a:defRPr>
            </a:lvl1pPr>
          </a:lstStyle>
          <a:p>
            <a:r>
              <a:rPr lang="en-US"/>
              <a:t>WWW.BOLDDESIGN.COM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6725" y="6493915"/>
            <a:ext cx="401904" cy="365125"/>
          </a:xfrm>
        </p:spPr>
        <p:txBody>
          <a:bodyPr/>
          <a:lstStyle>
            <a:lvl1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  <a:latin typeface="Novecento wide Book" panose="00000405000000000000" pitchFamily="50" charset="0"/>
              </a:defRPr>
            </a:lvl1pPr>
          </a:lstStyle>
          <a:p>
            <a:fld id="{1BC76541-8025-44CA-B826-B658ABE4F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>
            <a:hlinkClick r:id="" action="ppaction://hlinkshowjump?jump=previousslide"/>
          </p:cNvPr>
          <p:cNvSpPr/>
          <p:nvPr userDrawn="1"/>
        </p:nvSpPr>
        <p:spPr>
          <a:xfrm rot="16200000">
            <a:off x="7981322" y="6565528"/>
            <a:ext cx="121158" cy="22299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evron 7">
            <a:hlinkClick r:id="" action="ppaction://hlinkshowjump?jump=nextslide"/>
          </p:cNvPr>
          <p:cNvSpPr/>
          <p:nvPr userDrawn="1"/>
        </p:nvSpPr>
        <p:spPr>
          <a:xfrm rot="16200000" flipH="1">
            <a:off x="8514722" y="6571339"/>
            <a:ext cx="121158" cy="22299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1000" y="6477000"/>
            <a:ext cx="8305800" cy="45719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" y="6519446"/>
            <a:ext cx="1632178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kern="3000" dirty="0">
                <a:solidFill>
                  <a:schemeClr val="bg1"/>
                </a:solidFill>
                <a:latin typeface="Novecento wide Book" pitchFamily="50" charset="0"/>
              </a:rPr>
              <a:t>BOLD</a:t>
            </a:r>
            <a:r>
              <a:rPr lang="en-US" sz="1600" kern="3000" dirty="0">
                <a:solidFill>
                  <a:schemeClr val="bg1"/>
                </a:solidFill>
                <a:latin typeface="Novecento wide Book" pitchFamily="50" charset="0"/>
              </a:rPr>
              <a:t>DESIGN</a:t>
            </a:r>
            <a:r>
              <a:rPr lang="en-US" sz="1600" b="1" kern="3000" dirty="0">
                <a:solidFill>
                  <a:schemeClr val="bg1"/>
                </a:solidFill>
                <a:latin typeface="Novecento wide Book" pitchFamily="50" charset="0"/>
              </a:rPr>
              <a:t>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1000" y="6522719"/>
            <a:ext cx="163217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dia Placeholder 13"/>
          <p:cNvSpPr>
            <a:spLocks noGrp="1"/>
          </p:cNvSpPr>
          <p:nvPr>
            <p:ph type="media" sz="quarter" idx="13"/>
          </p:nvPr>
        </p:nvSpPr>
        <p:spPr>
          <a:xfrm>
            <a:off x="1428750" y="1590675"/>
            <a:ext cx="6324600" cy="3971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0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37" y="656869"/>
            <a:ext cx="10478043" cy="6548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799" y="6493915"/>
            <a:ext cx="2057400" cy="365125"/>
          </a:xfrm>
        </p:spPr>
        <p:txBody>
          <a:bodyPr/>
          <a:lstStyle/>
          <a:p>
            <a:fld id="{4D47B058-B84C-4AE3-AF8F-138870837C9B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547" y="6493915"/>
            <a:ext cx="3086100" cy="365125"/>
          </a:xfrm>
        </p:spPr>
        <p:txBody>
          <a:bodyPr/>
          <a:lstStyle>
            <a:lvl1pPr>
              <a:defRPr sz="1050">
                <a:latin typeface="Museo 300" panose="02000000000000000000" pitchFamily="50" charset="0"/>
              </a:defRPr>
            </a:lvl1pPr>
          </a:lstStyle>
          <a:p>
            <a:r>
              <a:rPr lang="en-US"/>
              <a:t>WWW.BOLDDESIGN.COM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6725" y="6493915"/>
            <a:ext cx="401904" cy="365125"/>
          </a:xfrm>
        </p:spPr>
        <p:txBody>
          <a:bodyPr/>
          <a:lstStyle>
            <a:lvl1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  <a:latin typeface="Novecento wide Book" panose="00000405000000000000" pitchFamily="50" charset="0"/>
              </a:defRPr>
            </a:lvl1pPr>
          </a:lstStyle>
          <a:p>
            <a:fld id="{1BC76541-8025-44CA-B826-B658ABE4F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>
            <a:hlinkClick r:id="" action="ppaction://hlinkshowjump?jump=previousslide"/>
          </p:cNvPr>
          <p:cNvSpPr/>
          <p:nvPr userDrawn="1"/>
        </p:nvSpPr>
        <p:spPr>
          <a:xfrm rot="16200000">
            <a:off x="7981322" y="6565528"/>
            <a:ext cx="121158" cy="22299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evron 7">
            <a:hlinkClick r:id="" action="ppaction://hlinkshowjump?jump=nextslide"/>
          </p:cNvPr>
          <p:cNvSpPr/>
          <p:nvPr userDrawn="1"/>
        </p:nvSpPr>
        <p:spPr>
          <a:xfrm rot="16200000" flipH="1">
            <a:off x="8514722" y="6571339"/>
            <a:ext cx="121158" cy="22299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1000" y="6477000"/>
            <a:ext cx="8305800" cy="45719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" y="6519446"/>
            <a:ext cx="1632178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kern="3000" dirty="0">
                <a:solidFill>
                  <a:schemeClr val="bg1"/>
                </a:solidFill>
                <a:latin typeface="Novecento wide Book" pitchFamily="50" charset="0"/>
              </a:rPr>
              <a:t>BOLD</a:t>
            </a:r>
            <a:r>
              <a:rPr lang="en-US" sz="1600" kern="3000" dirty="0">
                <a:solidFill>
                  <a:schemeClr val="bg1"/>
                </a:solidFill>
                <a:latin typeface="Novecento wide Book" pitchFamily="50" charset="0"/>
              </a:rPr>
              <a:t>DESIGN</a:t>
            </a:r>
            <a:r>
              <a:rPr lang="en-US" sz="1600" b="1" kern="3000" dirty="0">
                <a:solidFill>
                  <a:schemeClr val="bg1"/>
                </a:solidFill>
                <a:latin typeface="Novecento wide Book" pitchFamily="50" charset="0"/>
              </a:rPr>
              <a:t>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1000" y="6522719"/>
            <a:ext cx="163217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1524000" y="1409700"/>
            <a:ext cx="6029326" cy="3467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914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799" y="6492875"/>
            <a:ext cx="2057400" cy="365125"/>
          </a:xfrm>
        </p:spPr>
        <p:txBody>
          <a:bodyPr/>
          <a:lstStyle/>
          <a:p>
            <a:fld id="{DAFD7C6B-4E61-4211-AA4E-EBA36DC6D4D0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1547" y="6492875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useo 300" panose="02000000000000000000" pitchFamily="50" charset="0"/>
              </a:defRPr>
            </a:lvl1pPr>
          </a:lstStyle>
          <a:p>
            <a:r>
              <a:rPr lang="en-US" dirty="0"/>
              <a:t>www.hookpr.com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057400" cy="365125"/>
          </a:xfrm>
        </p:spPr>
        <p:txBody>
          <a:bodyPr/>
          <a:lstStyle/>
          <a:p>
            <a:fld id="{1BC76541-8025-44CA-B826-B658ABE4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365760"/>
            <a:ext cx="7772401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28801"/>
            <a:ext cx="7772401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FD7C6B-4E61-4211-AA4E-EBA36DC6D4D0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WWW.BOLDDESIGN.COM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6541-8025-44CA-B826-B658ABE4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mrfLqRG8G7BBgIoIIeQZfA&amp;pid=OfficeInsert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2HD57z4F8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A21CE4-67D1-44C5-8F65-008006951AC8}"/>
              </a:ext>
            </a:extLst>
          </p:cNvPr>
          <p:cNvSpPr txBox="1"/>
          <p:nvPr/>
        </p:nvSpPr>
        <p:spPr>
          <a:xfrm>
            <a:off x="1101212" y="776157"/>
            <a:ext cx="6941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D7D31"/>
                </a:solidFill>
                <a:ea typeface="Roboto Black" panose="02000000000000000000" pitchFamily="2" charset="0"/>
              </a:rPr>
              <a:t>Multitalented and Multicultural: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How to Harness the Power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of Sussex County’s Growing Diversity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B27F1-3839-4437-83E2-FD759262289B}"/>
              </a:ext>
            </a:extLst>
          </p:cNvPr>
          <p:cNvSpPr txBox="1"/>
          <p:nvPr/>
        </p:nvSpPr>
        <p:spPr>
          <a:xfrm>
            <a:off x="1343024" y="5545474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Patricia V. Rivera 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 b="1" dirty="0">
                <a:solidFill>
                  <a:srgbClr val="ED7D31"/>
                </a:solidFill>
                <a:ea typeface="Roboto" panose="02000000000000000000" pitchFamily="2" charset="0"/>
                <a:cs typeface="Roboto" panose="02000000000000000000" pitchFamily="2" charset="0"/>
              </a:rPr>
              <a:t>Hook PR &amp; Marketing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1F3D8-1422-4702-A1BD-581CDECA1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76" y="2716252"/>
            <a:ext cx="2874646" cy="237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3104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new majority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2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0ED05-97A1-4C75-997B-C4B258807110}"/>
              </a:ext>
            </a:extLst>
          </p:cNvPr>
          <p:cNvSpPr txBox="1"/>
          <p:nvPr/>
        </p:nvSpPr>
        <p:spPr>
          <a:xfrm>
            <a:off x="1137137" y="1467932"/>
            <a:ext cx="69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National shift in demographics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2D1DC-24CA-4380-951C-B41C7773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499" y="2103839"/>
            <a:ext cx="4543002" cy="35393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77783C-3BB8-43AB-BC4F-E11780914F4F}"/>
              </a:ext>
            </a:extLst>
          </p:cNvPr>
          <p:cNvSpPr/>
          <p:nvPr/>
        </p:nvSpPr>
        <p:spPr>
          <a:xfrm>
            <a:off x="1833154" y="5936958"/>
            <a:ext cx="5869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Source: Pew Research Center &amp; NBC Nightly News</a:t>
            </a:r>
          </a:p>
        </p:txBody>
      </p:sp>
    </p:spTree>
    <p:extLst>
      <p:ext uri="{BB962C8B-B14F-4D97-AF65-F5344CB8AC3E}">
        <p14:creationId xmlns:p14="http://schemas.microsoft.com/office/powerpoint/2010/main" val="37650977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old majority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7A43EF-1C9D-4783-B34A-BCD16CBAE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2" t="-225" r="12716" b="225"/>
          <a:stretch/>
        </p:blipFill>
        <p:spPr>
          <a:xfrm>
            <a:off x="2420982" y="1651148"/>
            <a:ext cx="4302035" cy="3874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14501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new majority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188E4-2628-42B2-9E71-1F88344C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663" y="1661994"/>
            <a:ext cx="4124489" cy="2751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C6E93-951B-419F-938A-F1285C234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48" y="1661994"/>
            <a:ext cx="4016507" cy="2698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0F57F8-DA26-43D7-8E25-FC11700CDC5D}"/>
              </a:ext>
            </a:extLst>
          </p:cNvPr>
          <p:cNvSpPr txBox="1"/>
          <p:nvPr/>
        </p:nvSpPr>
        <p:spPr>
          <a:xfrm>
            <a:off x="474083" y="4501682"/>
            <a:ext cx="842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Our messages must speak to African-Americans, Latinos, Asian-Americans, and the lesbian, gay, bisexual and transgender (LGBT) community — also known as the New Majority.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017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new majority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563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243FE-3571-43EA-9BE7-58D508E7D2F2}"/>
              </a:ext>
            </a:extLst>
          </p:cNvPr>
          <p:cNvSpPr txBox="1"/>
          <p:nvPr/>
        </p:nvSpPr>
        <p:spPr>
          <a:xfrm>
            <a:off x="1593668" y="1373480"/>
            <a:ext cx="63486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D7D31"/>
                </a:solidFill>
                <a:ea typeface="Roboto" panose="02000000000000000000" pitchFamily="2" charset="0"/>
                <a:cs typeface="Roboto" panose="02000000000000000000" pitchFamily="2" charset="0"/>
              </a:rPr>
              <a:t>Multicultural: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Marketing that targets clearly defined ethnic groups, such as Hispanics, African-Americans, Koreans, etc. Separate but distinct. 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b="1" dirty="0">
                <a:solidFill>
                  <a:srgbClr val="ED7D31"/>
                </a:solidFill>
                <a:ea typeface="Roboto" panose="02000000000000000000" pitchFamily="2" charset="0"/>
                <a:cs typeface="Roboto" panose="02000000000000000000" pitchFamily="2" charset="0"/>
              </a:rPr>
              <a:t>Total Market Approach: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Marketing designed to reach all consumers, across general and ethnic markets.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A total market strategy asks us to integrate all of these segments into a meaningful message that appeals to all while appreciating cultural nuances.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01105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Embracing diversity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6226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43944-8C4F-4E0D-A0D2-EE9CA7A3C132}"/>
              </a:ext>
            </a:extLst>
          </p:cNvPr>
          <p:cNvSpPr txBox="1"/>
          <p:nvPr/>
        </p:nvSpPr>
        <p:spPr>
          <a:xfrm>
            <a:off x="1137138" y="1506286"/>
            <a:ext cx="694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Semantics aside, it’s about developing more thoughtful conversations. </a:t>
            </a:r>
          </a:p>
        </p:txBody>
      </p:sp>
      <p:pic>
        <p:nvPicPr>
          <p:cNvPr id="8" name="Picture 7" descr="agregador de noticias | Octeto">
            <a:extLst>
              <a:ext uri="{FF2B5EF4-FFF2-40B4-BE49-F238E27FC236}">
                <a16:creationId xmlns:a16="http://schemas.microsoft.com/office/drawing/2014/main" id="{7FB5BF04-AAC7-4A86-9875-C62A90B8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766" y="2569408"/>
            <a:ext cx="5154468" cy="344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18490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Embracing diversity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E69A1C-14C7-4E10-AB0A-80F51837DF58}"/>
              </a:ext>
            </a:extLst>
          </p:cNvPr>
          <p:cNvSpPr/>
          <p:nvPr/>
        </p:nvSpPr>
        <p:spPr>
          <a:xfrm>
            <a:off x="1642104" y="2090172"/>
            <a:ext cx="59301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Research the communities in Sussex County and Delaware and identify their needs. The better you understand someone, the better you can market to him or her.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Get past misperceptions and stereotypes.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70558-2321-4F76-BB94-D082B5A513FA}"/>
              </a:ext>
            </a:extLst>
          </p:cNvPr>
          <p:cNvSpPr txBox="1"/>
          <p:nvPr/>
        </p:nvSpPr>
        <p:spPr>
          <a:xfrm>
            <a:off x="1137138" y="1629425"/>
            <a:ext cx="699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1. Study diverse communities </a:t>
            </a:r>
          </a:p>
        </p:txBody>
      </p:sp>
    </p:spTree>
    <p:extLst>
      <p:ext uri="{BB962C8B-B14F-4D97-AF65-F5344CB8AC3E}">
        <p14:creationId xmlns:p14="http://schemas.microsoft.com/office/powerpoint/2010/main" val="203206306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Embracing diversity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B12A0-CD5C-4405-89E2-9FB4E7B3C1A7}"/>
              </a:ext>
            </a:extLst>
          </p:cNvPr>
          <p:cNvSpPr/>
          <p:nvPr/>
        </p:nvSpPr>
        <p:spPr>
          <a:xfrm>
            <a:off x="1567949" y="1430889"/>
            <a:ext cx="5930131" cy="434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To succeed with marketing, you need to understand: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Place of origin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Age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Language preference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Interests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Challenges and needs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Goals and aspirations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Shared values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5263C-7092-4C69-BD76-7F9F85F1E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2047" r="11906" b="-2047"/>
          <a:stretch/>
        </p:blipFill>
        <p:spPr>
          <a:xfrm>
            <a:off x="5116287" y="2000250"/>
            <a:ext cx="3479074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407142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Embracing diversity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40015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55B93-60C2-42BB-A66F-FA73CD94F6FC}"/>
              </a:ext>
            </a:extLst>
          </p:cNvPr>
          <p:cNvSpPr txBox="1"/>
          <p:nvPr/>
        </p:nvSpPr>
        <p:spPr>
          <a:xfrm>
            <a:off x="1137138" y="1629425"/>
            <a:ext cx="699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2. Embrace universal truths.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5AA709-934E-42AF-B80D-BFB2F00A1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65" y="2457003"/>
            <a:ext cx="6376270" cy="35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104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Embracing diversity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E69A1C-14C7-4E10-AB0A-80F51837DF58}"/>
              </a:ext>
            </a:extLst>
          </p:cNvPr>
          <p:cNvSpPr/>
          <p:nvPr/>
        </p:nvSpPr>
        <p:spPr>
          <a:xfrm>
            <a:off x="1606935" y="1616667"/>
            <a:ext cx="5930129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Universals bind us and help us make sense of the world by making connections. We appreciate how others overcome the challenges in their lives. </a:t>
            </a:r>
          </a:p>
        </p:txBody>
      </p:sp>
    </p:spTree>
    <p:extLst>
      <p:ext uri="{BB962C8B-B14F-4D97-AF65-F5344CB8AC3E}">
        <p14:creationId xmlns:p14="http://schemas.microsoft.com/office/powerpoint/2010/main" val="115553044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Embracing diversity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4DFA7-03EF-4DE7-8740-71C6E6F60ABE}"/>
              </a:ext>
            </a:extLst>
          </p:cNvPr>
          <p:cNvSpPr/>
          <p:nvPr/>
        </p:nvSpPr>
        <p:spPr>
          <a:xfrm>
            <a:off x="1606935" y="1616667"/>
            <a:ext cx="5930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Duracel’s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new tagline, “Trust the power within,” leads to stories about people who have overcome adversity, including NFL player Derrick Coleman.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A1DD9E08-4F37-4FA4-838C-AA2DC75DB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690" y="3303431"/>
            <a:ext cx="5016619" cy="28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131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25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4251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1D5E9FA-2794-4AE9-9692-7106AF8FE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1283" r="27112" b="26564"/>
          <a:stretch/>
        </p:blipFill>
        <p:spPr>
          <a:xfrm>
            <a:off x="2995319" y="1929398"/>
            <a:ext cx="3153362" cy="34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8236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Embracing diversity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26100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4DFA7-03EF-4DE7-8740-71C6E6F60ABE}"/>
              </a:ext>
            </a:extLst>
          </p:cNvPr>
          <p:cNvSpPr/>
          <p:nvPr/>
        </p:nvSpPr>
        <p:spPr>
          <a:xfrm>
            <a:off x="1606936" y="1717600"/>
            <a:ext cx="2699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Beating the odds</a:t>
            </a:r>
          </a:p>
          <a:p>
            <a:pPr marL="342900" indent="-3429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Coming of age </a:t>
            </a:r>
          </a:p>
          <a:p>
            <a:pPr marL="342900" indent="-3429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Fear of failure </a:t>
            </a:r>
          </a:p>
          <a:p>
            <a:pPr marL="342900" indent="-3429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Need for change</a:t>
            </a:r>
          </a:p>
          <a:p>
            <a:pPr marL="342900" indent="-3429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Parent-child bond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87E2C-EEDC-4C79-887B-980E8DF5037D}"/>
              </a:ext>
            </a:extLst>
          </p:cNvPr>
          <p:cNvSpPr/>
          <p:nvPr/>
        </p:nvSpPr>
        <p:spPr>
          <a:xfrm>
            <a:off x="4672149" y="1717600"/>
            <a:ext cx="3086100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Power of the mind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Price of progress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Road not taken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Quest for knowledge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Will to survive </a:t>
            </a:r>
          </a:p>
        </p:txBody>
      </p:sp>
    </p:spTree>
    <p:extLst>
      <p:ext uri="{BB962C8B-B14F-4D97-AF65-F5344CB8AC3E}">
        <p14:creationId xmlns:p14="http://schemas.microsoft.com/office/powerpoint/2010/main" val="346655761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Embracing diversity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4DFA7-03EF-4DE7-8740-71C6E6F60ABE}"/>
              </a:ext>
            </a:extLst>
          </p:cNvPr>
          <p:cNvSpPr/>
          <p:nvPr/>
        </p:nvSpPr>
        <p:spPr>
          <a:xfrm>
            <a:off x="1606935" y="1616667"/>
            <a:ext cx="5930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3. Be willing to take a stand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D3633-10DD-4140-AC87-48B4B2F12710}"/>
              </a:ext>
            </a:extLst>
          </p:cNvPr>
          <p:cNvSpPr/>
          <p:nvPr/>
        </p:nvSpPr>
        <p:spPr>
          <a:xfrm>
            <a:off x="1681292" y="25309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ED7D31"/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You’re never going to please everyone. You can: </a:t>
            </a:r>
          </a:p>
          <a:p>
            <a:pPr marL="457200" indent="-4572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Do your research</a:t>
            </a:r>
          </a:p>
          <a:p>
            <a:pPr marL="457200" indent="-4572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Show a genuine interest in people from other cultures</a:t>
            </a:r>
          </a:p>
          <a:p>
            <a:pPr marL="457200" indent="-4572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Engage in dialogue</a:t>
            </a:r>
          </a:p>
          <a:p>
            <a:pPr marL="457200" indent="-4572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Be transparent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92069-7846-41F6-B3CD-76755A989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3" t="6796" r="25999" b="12220"/>
          <a:stretch/>
        </p:blipFill>
        <p:spPr>
          <a:xfrm>
            <a:off x="6069750" y="2735773"/>
            <a:ext cx="2254743" cy="2851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165497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Embracing diversity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D3633-10DD-4140-AC87-48B4B2F12710}"/>
              </a:ext>
            </a:extLst>
          </p:cNvPr>
          <p:cNvSpPr/>
          <p:nvPr/>
        </p:nvSpPr>
        <p:spPr>
          <a:xfrm>
            <a:off x="1642103" y="1773258"/>
            <a:ext cx="5930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Take a position and embrace individuals and families who don’t look like you and who have a followed a very different journey. </a:t>
            </a:r>
          </a:p>
          <a:p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Ask: Do </a:t>
            </a:r>
            <a:r>
              <a:rPr lang="en-US" sz="2400" b="1" dirty="0">
                <a:solidFill>
                  <a:srgbClr val="ED7D31"/>
                </a:solidFill>
                <a:ea typeface="Roboto" panose="02000000000000000000" pitchFamily="2" charset="0"/>
                <a:cs typeface="Roboto" panose="02000000000000000000" pitchFamily="2" charset="0"/>
              </a:rPr>
              <a:t>#</a:t>
            </a:r>
            <a:r>
              <a:rPr lang="en-US" sz="2400" b="1" dirty="0" err="1">
                <a:solidFill>
                  <a:srgbClr val="ED7D31"/>
                </a:solidFill>
                <a:ea typeface="Roboto" panose="02000000000000000000" pitchFamily="2" charset="0"/>
                <a:cs typeface="Roboto" panose="02000000000000000000" pitchFamily="2" charset="0"/>
              </a:rPr>
              <a:t>WeAccept</a:t>
            </a:r>
            <a:r>
              <a:rPr lang="en-US" sz="2400" b="1" dirty="0">
                <a:solidFill>
                  <a:srgbClr val="ED7D31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76091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25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979319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67689-02E3-4EE3-8875-6BD9279B60BA}"/>
              </a:ext>
            </a:extLst>
          </p:cNvPr>
          <p:cNvSpPr txBox="1"/>
          <p:nvPr/>
        </p:nvSpPr>
        <p:spPr>
          <a:xfrm>
            <a:off x="1642104" y="2151568"/>
            <a:ext cx="59301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135 Second Street, 2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nd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Floor in Lewes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patricia@hookpr.com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302 858 5055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@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hookprgroup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on Facebook and Twitter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linkedin.com/in/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riverapatricia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www.hookpr.com</a:t>
            </a:r>
          </a:p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0ED05-97A1-4C75-997B-C4B258807110}"/>
              </a:ext>
            </a:extLst>
          </p:cNvPr>
          <p:cNvSpPr txBox="1"/>
          <p:nvPr/>
        </p:nvSpPr>
        <p:spPr>
          <a:xfrm>
            <a:off x="1137137" y="1467932"/>
            <a:ext cx="694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Let’s connect </a:t>
            </a:r>
          </a:p>
        </p:txBody>
      </p:sp>
    </p:spTree>
    <p:extLst>
      <p:ext uri="{BB962C8B-B14F-4D97-AF65-F5344CB8AC3E}">
        <p14:creationId xmlns:p14="http://schemas.microsoft.com/office/powerpoint/2010/main" val="342796402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33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kern="3000" spc="-300" dirty="0">
                <a:solidFill>
                  <a:srgbClr val="ED7D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6839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change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4251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7FD56-910A-4F05-9FED-526716BAB1A9}"/>
              </a:ext>
            </a:extLst>
          </p:cNvPr>
          <p:cNvSpPr/>
          <p:nvPr/>
        </p:nvSpPr>
        <p:spPr>
          <a:xfrm>
            <a:off x="2493644" y="1810316"/>
            <a:ext cx="3928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Sussex population: 1990-2016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11C1F1-A592-45F8-995A-25725A5C8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08626"/>
              </p:ext>
            </p:extLst>
          </p:nvPr>
        </p:nvGraphicFramePr>
        <p:xfrm>
          <a:off x="1746250" y="2600325"/>
          <a:ext cx="5705475" cy="16573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31544316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23799515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55422504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97381029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589368057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57247505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1990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2016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%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% Change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31488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Total 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113,229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211,224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100.0%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86.5%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88081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White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92,395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81.60%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176,692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83.7%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91.2%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15556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Black 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18,995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16.80%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29,340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13.9%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54.4%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53956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Hispanic or Latino (Any Race)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1,476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1.30%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19,424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9.2%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1,215.5%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35440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Asian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589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0.50%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3,156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1.5%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435.8%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91086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Hawaiian or Pacific Isl.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0.50%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0.1%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757.1%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74023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Am. Indian or Native Alaskan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645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0.60%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2,254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1.1%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249.5%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81514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Other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605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0.50%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4,462</a:t>
                      </a:r>
                      <a:endParaRPr lang="en-US" sz="11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2.1%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637.5%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12750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F13EF37-79DE-47BE-AC02-7E47704E0D8E}"/>
              </a:ext>
            </a:extLst>
          </p:cNvPr>
          <p:cNvSpPr txBox="1"/>
          <p:nvPr/>
        </p:nvSpPr>
        <p:spPr>
          <a:xfrm>
            <a:off x="1581150" y="4927600"/>
            <a:ext cx="599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Totals exceed 100 percent because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Hispanic or Latino can be any race.</a:t>
            </a:r>
          </a:p>
        </p:txBody>
      </p:sp>
    </p:spTree>
    <p:extLst>
      <p:ext uri="{BB962C8B-B14F-4D97-AF65-F5344CB8AC3E}">
        <p14:creationId xmlns:p14="http://schemas.microsoft.com/office/powerpoint/2010/main" val="7420821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change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4251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260997-2B13-4434-AA96-5F513B4E6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136763"/>
              </p:ext>
            </p:extLst>
          </p:nvPr>
        </p:nvGraphicFramePr>
        <p:xfrm>
          <a:off x="1642104" y="2669540"/>
          <a:ext cx="5930130" cy="24892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492522">
                  <a:extLst>
                    <a:ext uri="{9D8B030D-6E8A-4147-A177-3AD203B41FA5}">
                      <a16:colId xmlns:a16="http://schemas.microsoft.com/office/drawing/2014/main" val="3552451716"/>
                    </a:ext>
                  </a:extLst>
                </a:gridCol>
                <a:gridCol w="1437608">
                  <a:extLst>
                    <a:ext uri="{9D8B030D-6E8A-4147-A177-3AD203B41FA5}">
                      <a16:colId xmlns:a16="http://schemas.microsoft.com/office/drawing/2014/main" val="239550101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Total 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86.5%</a:t>
                      </a:r>
                      <a:endParaRPr lang="en-US" sz="20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93172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White</a:t>
                      </a:r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91.2%</a:t>
                      </a:r>
                      <a:endParaRPr lang="en-US" sz="20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00765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Black </a:t>
                      </a:r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54.4%</a:t>
                      </a:r>
                      <a:endParaRPr lang="en-US" sz="20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39272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Hispanic or Latino (Any Race)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1,215.5%</a:t>
                      </a:r>
                      <a:endParaRPr lang="en-US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06691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Asian</a:t>
                      </a:r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435.8%</a:t>
                      </a:r>
                      <a:endParaRPr lang="en-US" sz="20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54426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Hawaiian or Pacific Isl.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757.1%</a:t>
                      </a:r>
                      <a:endParaRPr lang="en-US" sz="20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2015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Am. Indian or Native Alaskan</a:t>
                      </a:r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249.5%</a:t>
                      </a:r>
                      <a:endParaRPr lang="en-US" sz="20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1149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Other</a:t>
                      </a:r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637.5%</a:t>
                      </a:r>
                      <a:endParaRPr lang="en-US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135397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587FD56-910A-4F05-9FED-526716BAB1A9}"/>
              </a:ext>
            </a:extLst>
          </p:cNvPr>
          <p:cNvSpPr/>
          <p:nvPr/>
        </p:nvSpPr>
        <p:spPr>
          <a:xfrm>
            <a:off x="1476731" y="1810316"/>
            <a:ext cx="5961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Percentage change: 1990-2016</a:t>
            </a:r>
          </a:p>
        </p:txBody>
      </p:sp>
    </p:spTree>
    <p:extLst>
      <p:ext uri="{BB962C8B-B14F-4D97-AF65-F5344CB8AC3E}">
        <p14:creationId xmlns:p14="http://schemas.microsoft.com/office/powerpoint/2010/main" val="26922785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change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7FD56-910A-4F05-9FED-526716BAB1A9}"/>
              </a:ext>
            </a:extLst>
          </p:cNvPr>
          <p:cNvSpPr/>
          <p:nvPr/>
        </p:nvSpPr>
        <p:spPr>
          <a:xfrm>
            <a:off x="1554541" y="1810316"/>
            <a:ext cx="5806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Sussex population: 1990-2016</a:t>
            </a:r>
          </a:p>
        </p:txBody>
      </p:sp>
      <p:pic>
        <p:nvPicPr>
          <p:cNvPr id="6" name="Picture 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2D33A2CB-C712-4E9E-83C4-F5CBC970E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5"/>
          <a:stretch/>
        </p:blipFill>
        <p:spPr>
          <a:xfrm>
            <a:off x="872482" y="2474066"/>
            <a:ext cx="3326138" cy="340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erson standing in front of a window&#10;&#10;Description generated with high confidence">
            <a:extLst>
              <a:ext uri="{FF2B5EF4-FFF2-40B4-BE49-F238E27FC236}">
                <a16:creationId xmlns:a16="http://schemas.microsoft.com/office/drawing/2014/main" id="{B37D4177-AEC9-45F0-A23A-8711803C7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39" y="2474066"/>
            <a:ext cx="3404615" cy="3404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1320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change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7FD56-910A-4F05-9FED-526716BAB1A9}"/>
              </a:ext>
            </a:extLst>
          </p:cNvPr>
          <p:cNvSpPr/>
          <p:nvPr/>
        </p:nvSpPr>
        <p:spPr>
          <a:xfrm>
            <a:off x="1750174" y="1810316"/>
            <a:ext cx="5415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Hispanic-owned businesses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429A3-9AF5-4A9D-B29D-F6B2B50BEF9C}"/>
              </a:ext>
            </a:extLst>
          </p:cNvPr>
          <p:cNvSpPr/>
          <p:nvPr/>
        </p:nvSpPr>
        <p:spPr>
          <a:xfrm>
            <a:off x="1481352" y="2918312"/>
            <a:ext cx="59527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Rose from 383 in 2007 to 800 in 2012 in Sussex.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Construction 				199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Retail Trade 				100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Transportation 			  	  43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Admin. Support &amp; Waste Mgt.           	135  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Healthcare and Social Asst.                  	  46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Accommodation and Food Service       	  52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Other Services                                       	  70</a:t>
            </a:r>
          </a:p>
        </p:txBody>
      </p:sp>
    </p:spTree>
    <p:extLst>
      <p:ext uri="{BB962C8B-B14F-4D97-AF65-F5344CB8AC3E}">
        <p14:creationId xmlns:p14="http://schemas.microsoft.com/office/powerpoint/2010/main" val="34178583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change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4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7FD56-910A-4F05-9FED-526716BAB1A9}"/>
              </a:ext>
            </a:extLst>
          </p:cNvPr>
          <p:cNvSpPr/>
          <p:nvPr/>
        </p:nvSpPr>
        <p:spPr>
          <a:xfrm>
            <a:off x="2143134" y="1810316"/>
            <a:ext cx="4629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Median age: 1990-2016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C502B5-58C7-4C35-B714-E8BCCA151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01661"/>
              </p:ext>
            </p:extLst>
          </p:nvPr>
        </p:nvGraphicFramePr>
        <p:xfrm>
          <a:off x="1642104" y="2973705"/>
          <a:ext cx="2921000" cy="12509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537046">
                  <a:extLst>
                    <a:ext uri="{9D8B030D-6E8A-4147-A177-3AD203B41FA5}">
                      <a16:colId xmlns:a16="http://schemas.microsoft.com/office/drawing/2014/main" val="2071039531"/>
                    </a:ext>
                  </a:extLst>
                </a:gridCol>
                <a:gridCol w="666404">
                  <a:extLst>
                    <a:ext uri="{9D8B030D-6E8A-4147-A177-3AD203B41FA5}">
                      <a16:colId xmlns:a16="http://schemas.microsoft.com/office/drawing/2014/main" val="270436815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3376004010"/>
                    </a:ext>
                  </a:extLst>
                </a:gridCol>
              </a:tblGrid>
              <a:tr h="17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Total </a:t>
                      </a:r>
                      <a:endParaRPr lang="en-US" sz="16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1990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13562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White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38.4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47.6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590059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Black 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28.2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50.7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84647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Hispanic or Latino   </a:t>
                      </a:r>
                      <a:endParaRPr lang="en-US" sz="16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24.7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34.6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63829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Asian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31.4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24.9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3313357"/>
                  </a:ext>
                </a:extLst>
              </a:tr>
            </a:tbl>
          </a:graphicData>
        </a:graphic>
      </p:graphicFrame>
      <p:pic>
        <p:nvPicPr>
          <p:cNvPr id="7" name="Picture 6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BD6AAD91-F70E-4159-AC59-39A79AE27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594038"/>
            <a:ext cx="3886315" cy="2580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0772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change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102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67689-02E3-4EE3-8875-6BD9279B60BA}"/>
              </a:ext>
            </a:extLst>
          </p:cNvPr>
          <p:cNvSpPr txBox="1"/>
          <p:nvPr/>
        </p:nvSpPr>
        <p:spPr>
          <a:xfrm>
            <a:off x="997277" y="2712412"/>
            <a:ext cx="3106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The population of people over age 65 is expected to reach 80,000 in 2030 — almost double what it was in 2010.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0ED05-97A1-4C75-997B-C4B258807110}"/>
              </a:ext>
            </a:extLst>
          </p:cNvPr>
          <p:cNvSpPr txBox="1"/>
          <p:nvPr/>
        </p:nvSpPr>
        <p:spPr>
          <a:xfrm>
            <a:off x="1137137" y="1467932"/>
            <a:ext cx="69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Growth in number of retirees </a:t>
            </a:r>
          </a:p>
        </p:txBody>
      </p:sp>
      <p:pic>
        <p:nvPicPr>
          <p:cNvPr id="14" name="Picture 13" descr="Two people smiling for the camera&#10;&#10;Description generated with very high confidence">
            <a:extLst>
              <a:ext uri="{FF2B5EF4-FFF2-40B4-BE49-F238E27FC236}">
                <a16:creationId xmlns:a16="http://schemas.microsoft.com/office/drawing/2014/main" id="{FF02AA4C-4469-45A0-ADD1-AA9ED454D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69" y="2273508"/>
            <a:ext cx="4777861" cy="3183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39197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+mn-lt"/>
                <a:ea typeface="Roboto Light" panose="02000000000000000000" pitchFamily="2" charset="0"/>
              </a:rPr>
              <a:t>www.hookpr.com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138" y="0"/>
            <a:ext cx="694006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3000" spc="-300" dirty="0">
                <a:solidFill>
                  <a:schemeClr val="bg1"/>
                </a:solidFill>
                <a:ea typeface="Roboto" panose="02000000000000000000" pitchFamily="2" charset="0"/>
              </a:rPr>
              <a:t>The change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935" y="830997"/>
            <a:ext cx="593013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algn="ctr"/>
            <a:endParaRPr lang="en-US" b="1" kern="3000" spc="3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67689-02E3-4EE3-8875-6BD9279B60BA}"/>
              </a:ext>
            </a:extLst>
          </p:cNvPr>
          <p:cNvSpPr txBox="1"/>
          <p:nvPr/>
        </p:nvSpPr>
        <p:spPr>
          <a:xfrm>
            <a:off x="997277" y="2151568"/>
            <a:ext cx="3106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2000-2010 Household Couple Growth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41.65% Increase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ED0C08-970C-4F4A-81B1-564476248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70" y="2598945"/>
            <a:ext cx="4043353" cy="2545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A0ED05-97A1-4C75-997B-C4B258807110}"/>
              </a:ext>
            </a:extLst>
          </p:cNvPr>
          <p:cNvSpPr txBox="1"/>
          <p:nvPr/>
        </p:nvSpPr>
        <p:spPr>
          <a:xfrm>
            <a:off x="1137137" y="1467932"/>
            <a:ext cx="69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</a:rPr>
              <a:t>LGBT community growth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5DEEF-8CDD-4B00-85B5-3CB65A83EC34}"/>
              </a:ext>
            </a:extLst>
          </p:cNvPr>
          <p:cNvSpPr txBox="1"/>
          <p:nvPr/>
        </p:nvSpPr>
        <p:spPr>
          <a:xfrm>
            <a:off x="997277" y="5690998"/>
            <a:ext cx="7079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Decennial Census Data on Same Sex Couples. U.S. Census Bureau. </a:t>
            </a:r>
          </a:p>
        </p:txBody>
      </p:sp>
    </p:spTree>
    <p:extLst>
      <p:ext uri="{BB962C8B-B14F-4D97-AF65-F5344CB8AC3E}">
        <p14:creationId xmlns:p14="http://schemas.microsoft.com/office/powerpoint/2010/main" val="16660513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3648</TotalTime>
  <Words>701</Words>
  <Application>Microsoft Office PowerPoint</Application>
  <PresentationFormat>On-screen Show (4:3)</PresentationFormat>
  <Paragraphs>233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Museo 300</vt:lpstr>
      <vt:lpstr>Novecento wide Book</vt:lpstr>
      <vt:lpstr>Roboto</vt:lpstr>
      <vt:lpstr>Roboto Black</vt:lpstr>
      <vt:lpstr>Roboto Light</vt:lpstr>
      <vt:lpstr>Segoe UI Semibold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Kaixer</dc:creator>
  <cp:lastModifiedBy>guest user</cp:lastModifiedBy>
  <cp:revision>179</cp:revision>
  <cp:lastPrinted>2017-08-16T18:05:36Z</cp:lastPrinted>
  <dcterms:created xsi:type="dcterms:W3CDTF">2013-04-29T07:34:46Z</dcterms:created>
  <dcterms:modified xsi:type="dcterms:W3CDTF">2018-10-30T20:13:59Z</dcterms:modified>
</cp:coreProperties>
</file>