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312" r:id="rId3"/>
    <p:sldId id="269" r:id="rId4"/>
    <p:sldId id="270" r:id="rId5"/>
    <p:sldId id="271" r:id="rId6"/>
    <p:sldId id="272" r:id="rId7"/>
    <p:sldId id="273" r:id="rId8"/>
    <p:sldId id="274" r:id="rId9"/>
    <p:sldId id="275" r:id="rId10"/>
    <p:sldId id="276" r:id="rId11"/>
    <p:sldId id="298" r:id="rId12"/>
    <p:sldId id="292" r:id="rId13"/>
    <p:sldId id="308" r:id="rId14"/>
    <p:sldId id="307" r:id="rId15"/>
    <p:sldId id="290" r:id="rId16"/>
    <p:sldId id="327" r:id="rId17"/>
    <p:sldId id="313" r:id="rId18"/>
    <p:sldId id="314" r:id="rId19"/>
    <p:sldId id="258" r:id="rId20"/>
    <p:sldId id="259" r:id="rId21"/>
    <p:sldId id="263" r:id="rId22"/>
    <p:sldId id="295" r:id="rId23"/>
    <p:sldId id="321" r:id="rId24"/>
    <p:sldId id="323" r:id="rId25"/>
    <p:sldId id="324" r:id="rId26"/>
    <p:sldId id="325" r:id="rId27"/>
    <p:sldId id="326" r:id="rId28"/>
    <p:sldId id="316" r:id="rId29"/>
    <p:sldId id="317" r:id="rId30"/>
    <p:sldId id="328" r:id="rId31"/>
    <p:sldId id="329" r:id="rId32"/>
    <p:sldId id="330" r:id="rId33"/>
    <p:sldId id="33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305DB-CEA6-4FE1-9642-F28F348850F5}" type="datetimeFigureOut">
              <a:rPr lang="en-US" smtClean="0"/>
              <a:t>10/28/2019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C9B6A-5C5E-4593-8F66-2D8049D8DA44}" type="slidenum">
              <a:rPr lang="en-US" smtClean="0"/>
              <a:t>‹#›</a:t>
            </a:fld>
            <a:endParaRPr lang="en-US"/>
          </a:p>
        </p:txBody>
      </p:sp>
    </p:spTree>
    <p:extLst>
      <p:ext uri="{BB962C8B-B14F-4D97-AF65-F5344CB8AC3E}">
        <p14:creationId xmlns:p14="http://schemas.microsoft.com/office/powerpoint/2010/main" val="3362684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6C9B6A-5C5E-4593-8F66-2D8049D8DA44}" type="slidenum">
              <a:rPr lang="en-US" smtClean="0"/>
              <a:t>2</a:t>
            </a:fld>
            <a:endParaRPr lang="en-US"/>
          </a:p>
        </p:txBody>
      </p:sp>
    </p:spTree>
    <p:extLst>
      <p:ext uri="{BB962C8B-B14F-4D97-AF65-F5344CB8AC3E}">
        <p14:creationId xmlns:p14="http://schemas.microsoft.com/office/powerpoint/2010/main" val="1363079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6C9B6A-5C5E-4593-8F66-2D8049D8DA44}" type="slidenum">
              <a:rPr lang="en-US" smtClean="0"/>
              <a:t>15</a:t>
            </a:fld>
            <a:endParaRPr lang="en-US"/>
          </a:p>
        </p:txBody>
      </p:sp>
    </p:spTree>
    <p:extLst>
      <p:ext uri="{BB962C8B-B14F-4D97-AF65-F5344CB8AC3E}">
        <p14:creationId xmlns:p14="http://schemas.microsoft.com/office/powerpoint/2010/main" val="22103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36EA44-040A-463E-A913-683569983F33}" type="datetimeFigureOut">
              <a:rPr lang="en-US" smtClean="0"/>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6F2A5-CDFE-4BD9-A4A0-8B3ABCC266BF}" type="slidenum">
              <a:rPr lang="en-US" smtClean="0"/>
              <a:t>‹#›</a:t>
            </a:fld>
            <a:endParaRPr lang="en-US"/>
          </a:p>
        </p:txBody>
      </p:sp>
    </p:spTree>
    <p:extLst>
      <p:ext uri="{BB962C8B-B14F-4D97-AF65-F5344CB8AC3E}">
        <p14:creationId xmlns:p14="http://schemas.microsoft.com/office/powerpoint/2010/main" val="42091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6EA44-040A-463E-A913-683569983F33}" type="datetimeFigureOut">
              <a:rPr lang="en-US" smtClean="0"/>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6F2A5-CDFE-4BD9-A4A0-8B3ABCC266BF}" type="slidenum">
              <a:rPr lang="en-US" smtClean="0"/>
              <a:t>‹#›</a:t>
            </a:fld>
            <a:endParaRPr lang="en-US"/>
          </a:p>
        </p:txBody>
      </p:sp>
    </p:spTree>
    <p:extLst>
      <p:ext uri="{BB962C8B-B14F-4D97-AF65-F5344CB8AC3E}">
        <p14:creationId xmlns:p14="http://schemas.microsoft.com/office/powerpoint/2010/main" val="357922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6EA44-040A-463E-A913-683569983F33}" type="datetimeFigureOut">
              <a:rPr lang="en-US" smtClean="0"/>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6F2A5-CDFE-4BD9-A4A0-8B3ABCC266BF}" type="slidenum">
              <a:rPr lang="en-US" smtClean="0"/>
              <a:t>‹#›</a:t>
            </a:fld>
            <a:endParaRPr lang="en-US"/>
          </a:p>
        </p:txBody>
      </p:sp>
    </p:spTree>
    <p:extLst>
      <p:ext uri="{BB962C8B-B14F-4D97-AF65-F5344CB8AC3E}">
        <p14:creationId xmlns:p14="http://schemas.microsoft.com/office/powerpoint/2010/main" val="361275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6EA44-040A-463E-A913-683569983F33}" type="datetimeFigureOut">
              <a:rPr lang="en-US" smtClean="0"/>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6F2A5-CDFE-4BD9-A4A0-8B3ABCC266BF}" type="slidenum">
              <a:rPr lang="en-US" smtClean="0"/>
              <a:t>‹#›</a:t>
            </a:fld>
            <a:endParaRPr lang="en-US"/>
          </a:p>
        </p:txBody>
      </p:sp>
    </p:spTree>
    <p:extLst>
      <p:ext uri="{BB962C8B-B14F-4D97-AF65-F5344CB8AC3E}">
        <p14:creationId xmlns:p14="http://schemas.microsoft.com/office/powerpoint/2010/main" val="1020038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36EA44-040A-463E-A913-683569983F33}" type="datetimeFigureOut">
              <a:rPr lang="en-US" smtClean="0"/>
              <a:t>10/28/2019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6F2A5-CDFE-4BD9-A4A0-8B3ABCC266BF}" type="slidenum">
              <a:rPr lang="en-US" smtClean="0"/>
              <a:t>‹#›</a:t>
            </a:fld>
            <a:endParaRPr lang="en-US"/>
          </a:p>
        </p:txBody>
      </p:sp>
    </p:spTree>
    <p:extLst>
      <p:ext uri="{BB962C8B-B14F-4D97-AF65-F5344CB8AC3E}">
        <p14:creationId xmlns:p14="http://schemas.microsoft.com/office/powerpoint/2010/main" val="4155129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36EA44-040A-463E-A913-683569983F33}" type="datetimeFigureOut">
              <a:rPr lang="en-US" smtClean="0"/>
              <a:t>10/28/2019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C6F2A5-CDFE-4BD9-A4A0-8B3ABCC266BF}" type="slidenum">
              <a:rPr lang="en-US" smtClean="0"/>
              <a:t>‹#›</a:t>
            </a:fld>
            <a:endParaRPr lang="en-US"/>
          </a:p>
        </p:txBody>
      </p:sp>
    </p:spTree>
    <p:extLst>
      <p:ext uri="{BB962C8B-B14F-4D97-AF65-F5344CB8AC3E}">
        <p14:creationId xmlns:p14="http://schemas.microsoft.com/office/powerpoint/2010/main" val="3582400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36EA44-040A-463E-A913-683569983F33}" type="datetimeFigureOut">
              <a:rPr lang="en-US" smtClean="0"/>
              <a:t>10/28/2019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C6F2A5-CDFE-4BD9-A4A0-8B3ABCC266BF}" type="slidenum">
              <a:rPr lang="en-US" smtClean="0"/>
              <a:t>‹#›</a:t>
            </a:fld>
            <a:endParaRPr lang="en-US"/>
          </a:p>
        </p:txBody>
      </p:sp>
    </p:spTree>
    <p:extLst>
      <p:ext uri="{BB962C8B-B14F-4D97-AF65-F5344CB8AC3E}">
        <p14:creationId xmlns:p14="http://schemas.microsoft.com/office/powerpoint/2010/main" val="2135228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36EA44-040A-463E-A913-683569983F33}" type="datetimeFigureOut">
              <a:rPr lang="en-US" smtClean="0"/>
              <a:t>10/28/2019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C6F2A5-CDFE-4BD9-A4A0-8B3ABCC266BF}" type="slidenum">
              <a:rPr lang="en-US" smtClean="0"/>
              <a:t>‹#›</a:t>
            </a:fld>
            <a:endParaRPr lang="en-US"/>
          </a:p>
        </p:txBody>
      </p:sp>
    </p:spTree>
    <p:extLst>
      <p:ext uri="{BB962C8B-B14F-4D97-AF65-F5344CB8AC3E}">
        <p14:creationId xmlns:p14="http://schemas.microsoft.com/office/powerpoint/2010/main" val="756288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6EA44-040A-463E-A913-683569983F33}" type="datetimeFigureOut">
              <a:rPr lang="en-US" smtClean="0"/>
              <a:t>10/28/2019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C6F2A5-CDFE-4BD9-A4A0-8B3ABCC266BF}" type="slidenum">
              <a:rPr lang="en-US" smtClean="0"/>
              <a:t>‹#›</a:t>
            </a:fld>
            <a:endParaRPr lang="en-US"/>
          </a:p>
        </p:txBody>
      </p:sp>
    </p:spTree>
    <p:extLst>
      <p:ext uri="{BB962C8B-B14F-4D97-AF65-F5344CB8AC3E}">
        <p14:creationId xmlns:p14="http://schemas.microsoft.com/office/powerpoint/2010/main" val="258731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6EA44-040A-463E-A913-683569983F33}" type="datetimeFigureOut">
              <a:rPr lang="en-US" smtClean="0"/>
              <a:t>10/28/2019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C6F2A5-CDFE-4BD9-A4A0-8B3ABCC266BF}" type="slidenum">
              <a:rPr lang="en-US" smtClean="0"/>
              <a:t>‹#›</a:t>
            </a:fld>
            <a:endParaRPr lang="en-US"/>
          </a:p>
        </p:txBody>
      </p:sp>
    </p:spTree>
    <p:extLst>
      <p:ext uri="{BB962C8B-B14F-4D97-AF65-F5344CB8AC3E}">
        <p14:creationId xmlns:p14="http://schemas.microsoft.com/office/powerpoint/2010/main" val="1177648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6EA44-040A-463E-A913-683569983F33}" type="datetimeFigureOut">
              <a:rPr lang="en-US" smtClean="0"/>
              <a:t>10/28/2019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C6F2A5-CDFE-4BD9-A4A0-8B3ABCC266BF}" type="slidenum">
              <a:rPr lang="en-US" smtClean="0"/>
              <a:t>‹#›</a:t>
            </a:fld>
            <a:endParaRPr lang="en-US"/>
          </a:p>
        </p:txBody>
      </p:sp>
    </p:spTree>
    <p:extLst>
      <p:ext uri="{BB962C8B-B14F-4D97-AF65-F5344CB8AC3E}">
        <p14:creationId xmlns:p14="http://schemas.microsoft.com/office/powerpoint/2010/main" val="1414807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6EA44-040A-463E-A913-683569983F33}" type="datetimeFigureOut">
              <a:rPr lang="en-US" smtClean="0"/>
              <a:t>10/28/2019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6F2A5-CDFE-4BD9-A4A0-8B3ABCC266BF}" type="slidenum">
              <a:rPr lang="en-US" smtClean="0"/>
              <a:t>‹#›</a:t>
            </a:fld>
            <a:endParaRPr lang="en-US"/>
          </a:p>
        </p:txBody>
      </p:sp>
    </p:spTree>
    <p:extLst>
      <p:ext uri="{BB962C8B-B14F-4D97-AF65-F5344CB8AC3E}">
        <p14:creationId xmlns:p14="http://schemas.microsoft.com/office/powerpoint/2010/main" val="2800782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www.fishon.bz/" TargetMode="External"/><Relationship Id="rId3" Type="http://schemas.openxmlformats.org/officeDocument/2006/relationships/hyperlink" Target="http://www.delmarvalife.com/author/lholloway/" TargetMode="External"/><Relationship Id="rId7" Type="http://schemas.openxmlformats.org/officeDocument/2006/relationships/hyperlink" Target="http://www.sodelconcepts.com/" TargetMode="External"/><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hyperlink" Target="http://www.wboc.com/story/26318876/delmarva-restaurateur-hurt-in-motorcycle-crash-in-india" TargetMode="External"/><Relationship Id="rId5" Type="http://schemas.openxmlformats.org/officeDocument/2006/relationships/hyperlink" Target="http://beachmeals.com/" TargetMode="External"/><Relationship Id="rId4" Type="http://schemas.openxmlformats.org/officeDocument/2006/relationships/hyperlink" Target="http://www.delmarvalife.com/category/delmarvalif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del_social_media_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475"/>
            <a:ext cx="12180721" cy="6858000"/>
          </a:xfrm>
          <a:prstGeom prst="rect">
            <a:avLst/>
          </a:prstGeom>
        </p:spPr>
      </p:pic>
    </p:spTree>
    <p:extLst>
      <p:ext uri="{BB962C8B-B14F-4D97-AF65-F5344CB8AC3E}">
        <p14:creationId xmlns:p14="http://schemas.microsoft.com/office/powerpoint/2010/main" val="1436361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551" y="296624"/>
            <a:ext cx="3642305" cy="1399465"/>
          </a:xfrm>
          <a:prstGeom prst="rect">
            <a:avLst/>
          </a:prstGeom>
        </p:spPr>
      </p:pic>
      <p:pic>
        <p:nvPicPr>
          <p:cNvPr id="2050" name="Picture 2" descr="Image may contain: 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64" y="2244925"/>
            <a:ext cx="5262587" cy="3530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may contain: sky and out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479" y="296624"/>
            <a:ext cx="48006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636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561" r="2168" b="11191"/>
          <a:stretch/>
        </p:blipFill>
        <p:spPr>
          <a:xfrm>
            <a:off x="307975" y="160336"/>
            <a:ext cx="4120339" cy="2286000"/>
          </a:xfrm>
          <a:prstGeom prst="rect">
            <a:avLst/>
          </a:prstGeom>
        </p:spPr>
      </p:pic>
      <p:sp>
        <p:nvSpPr>
          <p:cNvPr id="3" name="AutoShape 2" descr="0880-MeganWidmer&amp;MatthewZambetti.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0782-MeganWidmer&amp;MatthewZambetti.jpg"/>
          <p:cNvSpPr>
            <a:spLocks noChangeAspect="1" noChangeArrowheads="1"/>
          </p:cNvSpPr>
          <p:nvPr/>
        </p:nvSpPr>
        <p:spPr bwMode="auto">
          <a:xfrm>
            <a:off x="9341139" y="5328082"/>
            <a:ext cx="883516" cy="8835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0782-MeganWidmer&amp;MatthewZambetti.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0782-MeganWidmer&amp;MatthewZambetti.jpg"/>
          <p:cNvSpPr>
            <a:spLocks noChangeAspect="1" noChangeArrowheads="1"/>
          </p:cNvSpPr>
          <p:nvPr/>
        </p:nvSpPr>
        <p:spPr bwMode="auto">
          <a:xfrm>
            <a:off x="7456920" y="1393392"/>
            <a:ext cx="740206" cy="7402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0782-MeganWidmer&amp;MatthewZambetti.jpg"/>
          <p:cNvSpPr>
            <a:spLocks noChangeAspect="1" noChangeArrowheads="1"/>
          </p:cNvSpPr>
          <p:nvPr/>
        </p:nvSpPr>
        <p:spPr bwMode="auto">
          <a:xfrm>
            <a:off x="8200301" y="3222566"/>
            <a:ext cx="1188719" cy="11887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0782-MeganWidmer&amp;MatthewZambetti.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6" descr="0782-MeganWidmer&amp;MatthewZambetti.jpg"/>
          <p:cNvSpPr>
            <a:spLocks noChangeAspect="1" noChangeArrowheads="1"/>
          </p:cNvSpPr>
          <p:nvPr/>
        </p:nvSpPr>
        <p:spPr bwMode="auto">
          <a:xfrm>
            <a:off x="10224655" y="176551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4" name="Picture 20" descr="weddingsatbaywood_24.jpg"/>
          <p:cNvPicPr>
            <a:picLocks noChangeAspect="1" noChangeArrowheads="1"/>
          </p:cNvPicPr>
          <p:nvPr/>
        </p:nvPicPr>
        <p:blipFill rotWithShape="1">
          <a:blip r:embed="rId3">
            <a:extLst>
              <a:ext uri="{28A0092B-C50C-407E-A947-70E740481C1C}">
                <a14:useLocalDpi xmlns:a14="http://schemas.microsoft.com/office/drawing/2010/main" val="0"/>
              </a:ext>
            </a:extLst>
          </a:blip>
          <a:srcRect t="20030" r="4520" b="5864"/>
          <a:stretch/>
        </p:blipFill>
        <p:spPr bwMode="auto">
          <a:xfrm>
            <a:off x="254086" y="2784764"/>
            <a:ext cx="7202834" cy="37268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weddingsatbaywood_2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026" t="27961" r="7170" b="1331"/>
          <a:stretch/>
        </p:blipFill>
        <p:spPr bwMode="auto">
          <a:xfrm>
            <a:off x="7827023" y="312737"/>
            <a:ext cx="4031673" cy="640080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weddingsatbaywood_0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609" t="5448" r="14879" b="5510"/>
          <a:stretch/>
        </p:blipFill>
        <p:spPr bwMode="auto">
          <a:xfrm>
            <a:off x="4887688" y="312738"/>
            <a:ext cx="2566058" cy="236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535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82" y="427788"/>
            <a:ext cx="6397953" cy="16459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7957" y="-258012"/>
            <a:ext cx="4351047" cy="30175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195"/>
            <a:ext cx="12192000" cy="3852555"/>
          </a:xfrm>
          <a:prstGeom prst="rect">
            <a:avLst/>
          </a:prstGeom>
        </p:spPr>
      </p:pic>
    </p:spTree>
    <p:extLst>
      <p:ext uri="{BB962C8B-B14F-4D97-AF65-F5344CB8AC3E}">
        <p14:creationId xmlns:p14="http://schemas.microsoft.com/office/powerpoint/2010/main" val="1521931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ighwater Management"/>
          <p:cNvPicPr>
            <a:picLocks noChangeAspect="1" noChangeArrowheads="1"/>
          </p:cNvPicPr>
          <p:nvPr/>
        </p:nvPicPr>
        <p:blipFill rotWithShape="1">
          <a:blip r:embed="rId2">
            <a:extLst>
              <a:ext uri="{28A0092B-C50C-407E-A947-70E740481C1C}">
                <a14:useLocalDpi xmlns:a14="http://schemas.microsoft.com/office/drawing/2010/main" val="0"/>
              </a:ext>
            </a:extLst>
          </a:blip>
          <a:srcRect l="6317" t="-1949" r="3553" b="1"/>
          <a:stretch/>
        </p:blipFill>
        <p:spPr bwMode="auto">
          <a:xfrm>
            <a:off x="532014" y="382385"/>
            <a:ext cx="11538065" cy="13050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dn4.sportngin.com/attachments/photo/8963/9278/aerial_9.16.17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131" y="2219499"/>
            <a:ext cx="5730240" cy="42976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127" y="4746569"/>
            <a:ext cx="4556379" cy="16459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56127" y="2309085"/>
            <a:ext cx="4556379" cy="1815882"/>
          </a:xfrm>
          <a:prstGeom prst="rect">
            <a:avLst/>
          </a:prstGeom>
          <a:noFill/>
        </p:spPr>
        <p:txBody>
          <a:bodyPr wrap="square" rtlCol="0">
            <a:spAutoFit/>
          </a:bodyPr>
          <a:lstStyle/>
          <a:p>
            <a:r>
              <a:rPr lang="en-US" sz="2800" dirty="0" smtClean="0"/>
              <a:t>Providing food service to the two premiere sporting event venues in Delaware, DE Turf and Sports at the Beach.</a:t>
            </a:r>
            <a:endParaRPr lang="en-US" sz="2800" dirty="0"/>
          </a:p>
        </p:txBody>
      </p:sp>
    </p:spTree>
    <p:extLst>
      <p:ext uri="{BB962C8B-B14F-4D97-AF65-F5344CB8AC3E}">
        <p14:creationId xmlns:p14="http://schemas.microsoft.com/office/powerpoint/2010/main" val="16355964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ley/kammerer restaurant consulting - Delaware's premier food service &#10;consulting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869" y="273887"/>
            <a:ext cx="8572500" cy="13049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82" y="1812452"/>
            <a:ext cx="5829603" cy="246888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4584" y="2228089"/>
            <a:ext cx="5697416" cy="36576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337" y="4780978"/>
            <a:ext cx="6175248" cy="1685544"/>
          </a:xfrm>
          <a:prstGeom prst="rect">
            <a:avLst/>
          </a:prstGeom>
        </p:spPr>
      </p:pic>
    </p:spTree>
    <p:extLst>
      <p:ext uri="{BB962C8B-B14F-4D97-AF65-F5344CB8AC3E}">
        <p14:creationId xmlns:p14="http://schemas.microsoft.com/office/powerpoint/2010/main" val="465410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del_social_media_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191" y="844632"/>
            <a:ext cx="9144000" cy="5148263"/>
          </a:xfrm>
          <a:prstGeom prst="rect">
            <a:avLst/>
          </a:prstGeom>
        </p:spPr>
      </p:pic>
      <p:sp>
        <p:nvSpPr>
          <p:cNvPr id="3" name="Rectangle 2"/>
          <p:cNvSpPr/>
          <p:nvPr/>
        </p:nvSpPr>
        <p:spPr>
          <a:xfrm>
            <a:off x="2866030" y="3220872"/>
            <a:ext cx="6264322" cy="395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87857" y="3220872"/>
            <a:ext cx="8761861" cy="523220"/>
          </a:xfrm>
          <a:prstGeom prst="rect">
            <a:avLst/>
          </a:prstGeom>
          <a:noFill/>
        </p:spPr>
        <p:txBody>
          <a:bodyPr wrap="square" rtlCol="0">
            <a:spAutoFit/>
          </a:bodyPr>
          <a:lstStyle/>
          <a:p>
            <a:pPr algn="ctr"/>
            <a:r>
              <a:rPr lang="en-US" sz="2800" dirty="0" smtClean="0">
                <a:latin typeface="+mj-lt"/>
              </a:rPr>
              <a:t>W H A T ‘S   H A P P E N I N G   N O W </a:t>
            </a:r>
            <a:endParaRPr lang="en-US" sz="2800" dirty="0">
              <a:latin typeface="+mj-lt"/>
            </a:endParaRPr>
          </a:p>
        </p:txBody>
      </p:sp>
    </p:spTree>
    <p:extLst>
      <p:ext uri="{BB962C8B-B14F-4D97-AF65-F5344CB8AC3E}">
        <p14:creationId xmlns:p14="http://schemas.microsoft.com/office/powerpoint/2010/main" val="3911660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t>Crust &amp; Craft</a:t>
            </a:r>
            <a:endParaRPr lang="en-US" sz="5400" dirty="0"/>
          </a:p>
        </p:txBody>
      </p:sp>
      <p:pic>
        <p:nvPicPr>
          <p:cNvPr id="3074" name="Picture 2" descr="Tables set at Crust &amp;amp; Craft, wood fired pizza and craft beer restaura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0893" y="2616601"/>
            <a:ext cx="4675903" cy="32918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ood fired vegetarian pizza with peppers and fresh greens made fresh in Rehoboth 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575" y="1839361"/>
            <a:ext cx="3634740" cy="48463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rst &amp;amp; Craft chef baking crispy italian br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49" y="2388001"/>
            <a:ext cx="2811780"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612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 VENTURES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4662" y="1825625"/>
            <a:ext cx="8702676" cy="4351338"/>
          </a:xfrm>
        </p:spPr>
      </p:pic>
    </p:spTree>
    <p:extLst>
      <p:ext uri="{BB962C8B-B14F-4D97-AF65-F5344CB8AC3E}">
        <p14:creationId xmlns:p14="http://schemas.microsoft.com/office/powerpoint/2010/main" val="3377058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WORKING THE MONSTER MILE</a:t>
            </a:r>
            <a:br>
              <a:rPr lang="en-US" dirty="0" smtClean="0"/>
            </a:br>
            <a:r>
              <a:rPr lang="en-US" dirty="0" smtClean="0"/>
              <a:t>SERVING </a:t>
            </a:r>
            <a:r>
              <a:rPr lang="en-US" dirty="0" smtClean="0"/>
              <a:t>THE MASSES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3233" y="1825625"/>
            <a:ext cx="7965534" cy="4351338"/>
          </a:xfrm>
        </p:spPr>
      </p:pic>
    </p:spTree>
    <p:extLst>
      <p:ext uri="{BB962C8B-B14F-4D97-AF65-F5344CB8AC3E}">
        <p14:creationId xmlns:p14="http://schemas.microsoft.com/office/powerpoint/2010/main" val="4134081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del_social_media_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 y="2"/>
            <a:ext cx="12180721" cy="6858000"/>
          </a:xfrm>
          <a:prstGeom prst="rect">
            <a:avLst/>
          </a:prstGeom>
        </p:spPr>
      </p:pic>
    </p:spTree>
    <p:extLst>
      <p:ext uri="{BB962C8B-B14F-4D97-AF65-F5344CB8AC3E}">
        <p14:creationId xmlns:p14="http://schemas.microsoft.com/office/powerpoint/2010/main" val="4025444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del_social_media_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787" y="844632"/>
            <a:ext cx="9144000" cy="5148263"/>
          </a:xfrm>
          <a:prstGeom prst="rect">
            <a:avLst/>
          </a:prstGeom>
        </p:spPr>
      </p:pic>
      <p:sp>
        <p:nvSpPr>
          <p:cNvPr id="3" name="Rectangle 2"/>
          <p:cNvSpPr/>
          <p:nvPr/>
        </p:nvSpPr>
        <p:spPr>
          <a:xfrm>
            <a:off x="2866030" y="3220872"/>
            <a:ext cx="6264322" cy="395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87857" y="3220872"/>
            <a:ext cx="8761861" cy="523220"/>
          </a:xfrm>
          <a:prstGeom prst="rect">
            <a:avLst/>
          </a:prstGeom>
          <a:noFill/>
        </p:spPr>
        <p:txBody>
          <a:bodyPr wrap="square" rtlCol="0">
            <a:spAutoFit/>
          </a:bodyPr>
          <a:lstStyle/>
          <a:p>
            <a:pPr algn="ctr"/>
            <a:r>
              <a:rPr lang="en-US" sz="2800" dirty="0" smtClean="0">
                <a:latin typeface="+mj-lt"/>
              </a:rPr>
              <a:t>O U R   C O M P A N Y  </a:t>
            </a:r>
            <a:endParaRPr lang="en-US" sz="2800" dirty="0">
              <a:latin typeface="+mj-lt"/>
            </a:endParaRPr>
          </a:p>
        </p:txBody>
      </p:sp>
    </p:spTree>
    <p:extLst>
      <p:ext uri="{BB962C8B-B14F-4D97-AF65-F5344CB8AC3E}">
        <p14:creationId xmlns:p14="http://schemas.microsoft.com/office/powerpoint/2010/main" val="3903559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del_social_media_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 y="2"/>
            <a:ext cx="12180721" cy="6858000"/>
          </a:xfrm>
          <a:prstGeom prst="rect">
            <a:avLst/>
          </a:prstGeom>
        </p:spPr>
      </p:pic>
    </p:spTree>
    <p:extLst>
      <p:ext uri="{BB962C8B-B14F-4D97-AF65-F5344CB8AC3E}">
        <p14:creationId xmlns:p14="http://schemas.microsoft.com/office/powerpoint/2010/main" val="1040429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del_social_media_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 y="2"/>
            <a:ext cx="12180721" cy="6858000"/>
          </a:xfrm>
          <a:prstGeom prst="rect">
            <a:avLst/>
          </a:prstGeom>
        </p:spPr>
      </p:pic>
    </p:spTree>
    <p:extLst>
      <p:ext uri="{BB962C8B-B14F-4D97-AF65-F5344CB8AC3E}">
        <p14:creationId xmlns:p14="http://schemas.microsoft.com/office/powerpoint/2010/main" val="4231925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77" y="460693"/>
            <a:ext cx="10515600" cy="1325563"/>
          </a:xfrm>
        </p:spPr>
        <p:txBody>
          <a:bodyPr>
            <a:normAutofit fontScale="90000"/>
          </a:bodyPr>
          <a:lstStyle/>
          <a:p>
            <a:r>
              <a:rPr lang="en-US" b="1" dirty="0" smtClean="0"/>
              <a:t/>
            </a:r>
            <a:br>
              <a:rPr lang="en-US" b="1" dirty="0" smtClean="0"/>
            </a:br>
            <a:r>
              <a:rPr lang="en-US" b="1" dirty="0" err="1" smtClean="0"/>
              <a:t>SoDel</a:t>
            </a:r>
            <a:r>
              <a:rPr lang="en-US" b="1" dirty="0" smtClean="0"/>
              <a:t> </a:t>
            </a:r>
            <a:r>
              <a:rPr lang="en-US" b="1" dirty="0"/>
              <a:t>Concepts’ Matt </a:t>
            </a:r>
            <a:r>
              <a:rPr lang="en-US" b="1" dirty="0" smtClean="0"/>
              <a:t>Patton</a:t>
            </a:r>
            <a:br>
              <a:rPr lang="en-US" b="1" dirty="0" smtClean="0"/>
            </a:br>
            <a:r>
              <a:rPr lang="en-US" b="1" dirty="0" smtClean="0"/>
              <a:t>receives </a:t>
            </a:r>
            <a:r>
              <a:rPr lang="en-US" b="1" dirty="0"/>
              <a:t>cicerone certification</a:t>
            </a:r>
            <a:br>
              <a:rPr lang="en-US" b="1" dirty="0"/>
            </a:br>
            <a:endParaRPr lang="en-US" dirty="0"/>
          </a:p>
        </p:txBody>
      </p:sp>
      <p:sp>
        <p:nvSpPr>
          <p:cNvPr id="3" name="Content Placeholder 2"/>
          <p:cNvSpPr>
            <a:spLocks noGrp="1"/>
          </p:cNvSpPr>
          <p:nvPr>
            <p:ph idx="1"/>
          </p:nvPr>
        </p:nvSpPr>
        <p:spPr>
          <a:xfrm>
            <a:off x="110836" y="1274618"/>
            <a:ext cx="7055427" cy="5583382"/>
          </a:xfrm>
        </p:spPr>
        <p:txBody>
          <a:bodyPr>
            <a:normAutofit fontScale="62500" lnSpcReduction="20000"/>
          </a:bodyPr>
          <a:lstStyle/>
          <a:p>
            <a:endParaRPr lang="en-US" dirty="0" smtClean="0"/>
          </a:p>
          <a:p>
            <a:pPr marL="0" indent="0">
              <a:buNone/>
            </a:pPr>
            <a:r>
              <a:rPr lang="en-US" dirty="0" err="1" smtClean="0"/>
              <a:t>SoDel</a:t>
            </a:r>
            <a:r>
              <a:rPr lang="en-US" dirty="0" smtClean="0"/>
              <a:t> </a:t>
            </a:r>
            <a:r>
              <a:rPr lang="en-US" dirty="0"/>
              <a:t>Concepts’ Matt Patton recently received his cicerone certification.</a:t>
            </a:r>
          </a:p>
          <a:p>
            <a:pPr marL="0" indent="0">
              <a:buNone/>
            </a:pPr>
            <a:r>
              <a:rPr lang="en-US" dirty="0"/>
              <a:t>The term — pronounced “sis-uh-</a:t>
            </a:r>
            <a:r>
              <a:rPr lang="en-US" dirty="0" err="1"/>
              <a:t>rohn</a:t>
            </a:r>
            <a:r>
              <a:rPr lang="en-US" dirty="0"/>
              <a:t>” — refers to hospitality professionals with proven experience in selecting, acquiring and serving a wide range of beers.</a:t>
            </a:r>
          </a:p>
          <a:p>
            <a:pPr marL="0" indent="0">
              <a:buNone/>
            </a:pPr>
            <a:r>
              <a:rPr lang="en-US" dirty="0"/>
              <a:t>In Delaware, Patton, the beer director for Rehoboth Beach-based </a:t>
            </a:r>
            <a:r>
              <a:rPr lang="en-US" dirty="0" err="1"/>
              <a:t>SoDel</a:t>
            </a:r>
            <a:r>
              <a:rPr lang="en-US" dirty="0"/>
              <a:t> Concepts, is one of the only certified cicerone in the restaurant industry and one of five in the state.</a:t>
            </a:r>
          </a:p>
          <a:p>
            <a:pPr marL="0" indent="0">
              <a:buNone/>
            </a:pPr>
            <a:r>
              <a:rPr lang="en-US" dirty="0"/>
              <a:t>To earn the certification, candidates must know how to keep and serve beer. They must also know about the many styles of beer on the market today and the flavors. They can evaluate the ingredients, and they know about the brewing process.</a:t>
            </a:r>
          </a:p>
          <a:p>
            <a:pPr marL="0" indent="0">
              <a:buNone/>
            </a:pPr>
            <a:r>
              <a:rPr lang="en-US" dirty="0"/>
              <a:t>Only those who pass an exam can claim the title certified cicerone.</a:t>
            </a:r>
          </a:p>
          <a:p>
            <a:pPr marL="0" indent="0">
              <a:buNone/>
            </a:pPr>
            <a:r>
              <a:rPr lang="en-US" dirty="0"/>
              <a:t>Patton, who is also a director of operations, helps </a:t>
            </a:r>
            <a:r>
              <a:rPr lang="en-US" dirty="0" err="1"/>
              <a:t>SoDel</a:t>
            </a:r>
            <a:r>
              <a:rPr lang="en-US" dirty="0"/>
              <a:t> Concepts’ general managers and bar managers create a beer list that complements the menu and appeals to the guests.</a:t>
            </a:r>
          </a:p>
          <a:p>
            <a:pPr marL="0" indent="0">
              <a:buNone/>
            </a:pPr>
            <a:r>
              <a:rPr lang="en-US" dirty="0"/>
              <a:t>He’s also in charge of company’s beer education program. At least once a year, he visits each restaurant to teach staff about beer. He also leads a session in the company’s regular Bootcamp series, which is open to all employees.</a:t>
            </a:r>
          </a:p>
          <a:p>
            <a:pPr marL="0" indent="0">
              <a:buNone/>
            </a:pPr>
            <a:r>
              <a:rPr lang="en-US" dirty="0"/>
              <a:t>For more, visit sodelconcepts.com.</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636" y="149290"/>
            <a:ext cx="3420778" cy="4297680"/>
          </a:xfrm>
          <a:prstGeom prst="rect">
            <a:avLst/>
          </a:prstGeom>
        </p:spPr>
      </p:pic>
      <p:pic>
        <p:nvPicPr>
          <p:cNvPr id="2052" name="Picture 4" descr="PHOTO: Matt Patton (center), a Certified Cicerone® and director of SoDel Concepts’ beer program, recently led a class to help employees increase their knowledge of every aspect of beer including flavors and ingredients, ways to help guests select beer, and the proper way to pour and serve beer. The hospitality group currently has 25 certified beer serv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263" y="3213839"/>
            <a:ext cx="4628839"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97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del_social_media_3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 y="2"/>
            <a:ext cx="12180721" cy="6858000"/>
          </a:xfrm>
          <a:prstGeom prst="rect">
            <a:avLst/>
          </a:prstGeom>
        </p:spPr>
      </p:pic>
    </p:spTree>
    <p:extLst>
      <p:ext uri="{BB962C8B-B14F-4D97-AF65-F5344CB8AC3E}">
        <p14:creationId xmlns:p14="http://schemas.microsoft.com/office/powerpoint/2010/main" val="507409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8" descr="Photo Feb 20, 12 54 11 PM.jpg"/>
          <p:cNvSpPr>
            <a:spLocks noChangeAspect="1" noChangeArrowheads="1"/>
          </p:cNvSpPr>
          <p:nvPr/>
        </p:nvSpPr>
        <p:spPr bwMode="auto">
          <a:xfrm>
            <a:off x="6639502" y="3546388"/>
            <a:ext cx="1407992" cy="14079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Photo Feb 20, 12 54 11 PM.jpg"/>
          <p:cNvSpPr>
            <a:spLocks noChangeAspect="1" noChangeArrowheads="1"/>
          </p:cNvSpPr>
          <p:nvPr/>
        </p:nvSpPr>
        <p:spPr bwMode="auto">
          <a:xfrm>
            <a:off x="5741728" y="3546387"/>
            <a:ext cx="1645919" cy="16459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203935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0395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oDel Concepts Partners with Meals on Wheels Lewes-Rehoboth to Feed Hundre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5" y="92333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8545" y="0"/>
            <a:ext cx="6096000" cy="984885"/>
          </a:xfrm>
          <a:prstGeom prst="rect">
            <a:avLst/>
          </a:prstGeom>
        </p:spPr>
        <p:txBody>
          <a:bodyPr>
            <a:spAutoFit/>
          </a:bodyPr>
          <a:lstStyle/>
          <a:p>
            <a:pPr fontAlgn="base"/>
            <a:r>
              <a:rPr lang="en-US" sz="2000" dirty="0" err="1">
                <a:solidFill>
                  <a:srgbClr val="323436"/>
                </a:solidFill>
                <a:latin typeface="Roboto"/>
              </a:rPr>
              <a:t>SoDel</a:t>
            </a:r>
            <a:r>
              <a:rPr lang="en-US" sz="2000" dirty="0">
                <a:solidFill>
                  <a:srgbClr val="323436"/>
                </a:solidFill>
                <a:latin typeface="Roboto"/>
              </a:rPr>
              <a:t> Concepts Partners with Meals on Wheels Lewes-Rehoboth to Feed Hundreds</a:t>
            </a:r>
          </a:p>
          <a:p>
            <a:pPr fontAlgn="base"/>
            <a:r>
              <a:rPr lang="en-US" dirty="0">
                <a:solidFill>
                  <a:srgbClr val="999999"/>
                </a:solidFill>
                <a:latin typeface="Source Sans Pro"/>
              </a:rPr>
              <a:t>May 23, 2016 | Posted by </a:t>
            </a:r>
            <a:r>
              <a:rPr lang="en-US" dirty="0">
                <a:solidFill>
                  <a:srgbClr val="999999"/>
                </a:solidFill>
                <a:latin typeface="Source Sans Pro"/>
                <a:hlinkClick r:id="rId3" tooltip="Posts by Lauren Holloway"/>
              </a:rPr>
              <a:t>Lauren Holloway</a:t>
            </a:r>
            <a:r>
              <a:rPr lang="en-US" dirty="0">
                <a:solidFill>
                  <a:srgbClr val="999999"/>
                </a:solidFill>
                <a:latin typeface="Source Sans Pro"/>
              </a:rPr>
              <a:t> | </a:t>
            </a:r>
            <a:r>
              <a:rPr lang="en-US" dirty="0" err="1">
                <a:solidFill>
                  <a:srgbClr val="999999"/>
                </a:solidFill>
                <a:latin typeface="Source Sans Pro"/>
                <a:hlinkClick r:id="rId4" tooltip="View all posts in DelmarvaLife"/>
              </a:rPr>
              <a:t>DelmarvaLife</a:t>
            </a:r>
            <a:endParaRPr lang="en-US" b="0" i="0" dirty="0">
              <a:solidFill>
                <a:srgbClr val="999999"/>
              </a:solidFill>
              <a:effectLst/>
              <a:latin typeface="Source Sans Pro"/>
            </a:endParaRPr>
          </a:p>
        </p:txBody>
      </p:sp>
      <p:sp>
        <p:nvSpPr>
          <p:cNvPr id="3" name="Rectangle 2"/>
          <p:cNvSpPr/>
          <p:nvPr/>
        </p:nvSpPr>
        <p:spPr>
          <a:xfrm>
            <a:off x="7597833" y="923330"/>
            <a:ext cx="4405745" cy="5355312"/>
          </a:xfrm>
          <a:prstGeom prst="rect">
            <a:avLst/>
          </a:prstGeom>
        </p:spPr>
        <p:txBody>
          <a:bodyPr wrap="square">
            <a:spAutoFit/>
          </a:bodyPr>
          <a:lstStyle/>
          <a:p>
            <a:pPr fontAlgn="base"/>
            <a:r>
              <a:rPr lang="en-US" dirty="0">
                <a:solidFill>
                  <a:srgbClr val="222222"/>
                </a:solidFill>
                <a:latin typeface="Source Sans Pro"/>
              </a:rPr>
              <a:t>It’s a partnership that has been around since October 2014.</a:t>
            </a:r>
          </a:p>
          <a:p>
            <a:pPr fontAlgn="base"/>
            <a:r>
              <a:rPr lang="en-US" dirty="0">
                <a:solidFill>
                  <a:srgbClr val="222222"/>
                </a:solidFill>
                <a:latin typeface="Source Sans Pro"/>
              </a:rPr>
              <a:t>In 2014, </a:t>
            </a:r>
            <a:r>
              <a:rPr lang="en-US" u="sng" dirty="0">
                <a:solidFill>
                  <a:srgbClr val="2251CB"/>
                </a:solidFill>
                <a:latin typeface="Source Sans Pro"/>
                <a:hlinkClick r:id="rId5"/>
              </a:rPr>
              <a:t>Meals on Wheels Lewes-Rehoboth</a:t>
            </a:r>
            <a:r>
              <a:rPr lang="en-US" dirty="0">
                <a:solidFill>
                  <a:srgbClr val="222222"/>
                </a:solidFill>
                <a:latin typeface="Source Sans Pro"/>
              </a:rPr>
              <a:t> was actively seeking a contracted caterer. After several months and no luck, the organization crossed paths with the late Delaware restaurateur </a:t>
            </a:r>
            <a:r>
              <a:rPr lang="en-US" u="sng" dirty="0">
                <a:solidFill>
                  <a:srgbClr val="2251CB"/>
                </a:solidFill>
                <a:latin typeface="Source Sans Pro"/>
                <a:hlinkClick r:id="rId6"/>
              </a:rPr>
              <a:t>Matt Haley </a:t>
            </a:r>
            <a:r>
              <a:rPr lang="en-US" dirty="0">
                <a:solidFill>
                  <a:srgbClr val="222222"/>
                </a:solidFill>
                <a:latin typeface="Source Sans Pro"/>
              </a:rPr>
              <a:t>of </a:t>
            </a:r>
            <a:r>
              <a:rPr lang="en-US" u="sng" dirty="0" err="1">
                <a:solidFill>
                  <a:srgbClr val="2251CB"/>
                </a:solidFill>
                <a:latin typeface="Source Sans Pro"/>
                <a:hlinkClick r:id="rId7"/>
              </a:rPr>
              <a:t>SoDel</a:t>
            </a:r>
            <a:r>
              <a:rPr lang="en-US" u="sng" dirty="0">
                <a:solidFill>
                  <a:srgbClr val="2251CB"/>
                </a:solidFill>
                <a:latin typeface="Source Sans Pro"/>
                <a:hlinkClick r:id="rId7"/>
              </a:rPr>
              <a:t> Concepts.</a:t>
            </a:r>
            <a:endParaRPr lang="en-US" dirty="0">
              <a:solidFill>
                <a:srgbClr val="222222"/>
              </a:solidFill>
              <a:latin typeface="Source Sans Pro"/>
            </a:endParaRPr>
          </a:p>
          <a:p>
            <a:pPr fontAlgn="base"/>
            <a:r>
              <a:rPr lang="en-US" dirty="0">
                <a:solidFill>
                  <a:srgbClr val="222222"/>
                </a:solidFill>
                <a:latin typeface="Source Sans Pro"/>
              </a:rPr>
              <a:t>“Matt Haley just said, ‘We’ll make it happen, we’ll make it happen,’ and that was the kind of attitude he had,” Katie Leister, volunteer coordinator for Meals on Wheels Lewes-Rehoboth, said. “He converted part of the </a:t>
            </a:r>
            <a:r>
              <a:rPr lang="en-US" u="sng" dirty="0">
                <a:solidFill>
                  <a:srgbClr val="2251CB"/>
                </a:solidFill>
                <a:latin typeface="Source Sans Pro"/>
                <a:hlinkClick r:id="rId8"/>
              </a:rPr>
              <a:t>Fish On</a:t>
            </a:r>
            <a:r>
              <a:rPr lang="en-US" dirty="0">
                <a:solidFill>
                  <a:srgbClr val="222222"/>
                </a:solidFill>
                <a:latin typeface="Source Sans Pro"/>
              </a:rPr>
              <a:t> kitchen to be able to prepare hundreds of meals. He was incredibly accommodating and said ‘I want to do this for the community.'”</a:t>
            </a:r>
            <a:endParaRPr lang="en-US" b="0" i="0" dirty="0">
              <a:solidFill>
                <a:srgbClr val="222222"/>
              </a:solidFill>
              <a:effectLst/>
              <a:latin typeface="Source Sans Pro"/>
            </a:endParaRPr>
          </a:p>
        </p:txBody>
      </p:sp>
    </p:spTree>
    <p:extLst>
      <p:ext uri="{BB962C8B-B14F-4D97-AF65-F5344CB8AC3E}">
        <p14:creationId xmlns:p14="http://schemas.microsoft.com/office/powerpoint/2010/main" val="4134862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DECAP Program</a:t>
            </a:r>
            <a:endParaRPr lang="en-US" dirty="0"/>
          </a:p>
        </p:txBody>
      </p:sp>
      <p:sp>
        <p:nvSpPr>
          <p:cNvPr id="3" name="Subtitle 2"/>
          <p:cNvSpPr>
            <a:spLocks noGrp="1"/>
          </p:cNvSpPr>
          <p:nvPr>
            <p:ph type="subTitle" idx="1"/>
          </p:nvPr>
        </p:nvSpPr>
        <p:spPr/>
        <p:txBody>
          <a:bodyPr>
            <a:normAutofit lnSpcReduction="10000"/>
          </a:bodyPr>
          <a:lstStyle/>
          <a:p>
            <a:r>
              <a:rPr lang="en-US" dirty="0" smtClean="0"/>
              <a:t>Putting it all together </a:t>
            </a:r>
          </a:p>
          <a:p>
            <a:r>
              <a:rPr lang="en-US" sz="1600" dirty="0" smtClean="0"/>
              <a:t>(Beautiful Simple Food, Developing our People, Giving Back to our Communities)</a:t>
            </a:r>
          </a:p>
          <a:p>
            <a:r>
              <a:rPr lang="en-US" dirty="0" smtClean="0"/>
              <a:t>and partnering with the DRA and the </a:t>
            </a:r>
          </a:p>
          <a:p>
            <a:r>
              <a:rPr lang="en-US" dirty="0" smtClean="0"/>
              <a:t>DDOL</a:t>
            </a:r>
            <a:endParaRPr lang="en-US" dirty="0"/>
          </a:p>
        </p:txBody>
      </p:sp>
    </p:spTree>
    <p:extLst>
      <p:ext uri="{BB962C8B-B14F-4D97-AF65-F5344CB8AC3E}">
        <p14:creationId xmlns:p14="http://schemas.microsoft.com/office/powerpoint/2010/main" val="35418879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DECAP Program- A Partnership</a:t>
            </a:r>
            <a:br>
              <a:rPr lang="en-US" dirty="0" smtClean="0"/>
            </a:br>
            <a:r>
              <a:rPr lang="en-US" dirty="0" smtClean="0"/>
              <a:t>DDOL, DRA, </a:t>
            </a:r>
            <a:r>
              <a:rPr lang="en-US" dirty="0" err="1" smtClean="0"/>
              <a:t>SoDel</a:t>
            </a:r>
            <a:r>
              <a:rPr lang="en-US" dirty="0" smtClean="0"/>
              <a:t> Concepts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25268" y="1825625"/>
            <a:ext cx="5141464" cy="4351338"/>
          </a:xfrm>
        </p:spPr>
      </p:pic>
    </p:spTree>
    <p:extLst>
      <p:ext uri="{BB962C8B-B14F-4D97-AF65-F5344CB8AC3E}">
        <p14:creationId xmlns:p14="http://schemas.microsoft.com/office/powerpoint/2010/main" val="27949045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DECAP LAUNCH!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9586" y="1825625"/>
            <a:ext cx="5532827" cy="4351338"/>
          </a:xfrm>
        </p:spPr>
      </p:pic>
    </p:spTree>
    <p:extLst>
      <p:ext uri="{BB962C8B-B14F-4D97-AF65-F5344CB8AC3E}">
        <p14:creationId xmlns:p14="http://schemas.microsoft.com/office/powerpoint/2010/main" val="557085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https://photos-1.dropbox.com/t/2/AABY4P_YOCk1UWE2ofPQvO3ijwk2dlwf9fVgVFE-bsLe6A/12/583817289/jpeg/32x32/1/_/1/2/bluecoast_logo.jpg/EJbLsdkEGEUgAigC/ih3FoJw9ZMBWNkXutR3fBAi5BhqqXS3iQJdYMd2Iqjg?size=800x600&amp;size_mode=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976" y="334851"/>
            <a:ext cx="3608173" cy="914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75" y="2073920"/>
            <a:ext cx="5409663" cy="3606442"/>
          </a:xfrm>
          <a:prstGeom prst="rect">
            <a:avLst/>
          </a:prstGeom>
        </p:spPr>
      </p:pic>
      <p:pic>
        <p:nvPicPr>
          <p:cNvPr id="1030" name="Picture 6" descr="Image may contain: 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1204" y="1418982"/>
            <a:ext cx="4612895" cy="461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948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Training Begins</a:t>
            </a:r>
            <a:br>
              <a:rPr lang="en-US" dirty="0" smtClean="0"/>
            </a:br>
            <a:r>
              <a:rPr lang="en-US" dirty="0" smtClean="0"/>
              <a:t>Knife Skills 101</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891886"/>
            <a:ext cx="4846320" cy="484632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129" y="1891886"/>
            <a:ext cx="3634740" cy="4846320"/>
          </a:xfrm>
          <a:prstGeom prst="rect">
            <a:avLst/>
          </a:prstGeom>
        </p:spPr>
      </p:pic>
    </p:spTree>
    <p:extLst>
      <p:ext uri="{BB962C8B-B14F-4D97-AF65-F5344CB8AC3E}">
        <p14:creationId xmlns:p14="http://schemas.microsoft.com/office/powerpoint/2010/main" val="10542356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Importance of Scratch Cooking</a:t>
            </a:r>
            <a:br>
              <a:rPr lang="en-US" dirty="0" smtClean="0"/>
            </a:br>
            <a:r>
              <a:rPr lang="en-US" dirty="0" smtClean="0"/>
              <a:t>Fresh Ingredients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22183" y="2573697"/>
            <a:ext cx="2834640" cy="283464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84" y="2056448"/>
            <a:ext cx="4572000" cy="457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823" y="1965008"/>
            <a:ext cx="4754880" cy="4754880"/>
          </a:xfrm>
          <a:prstGeom prst="rect">
            <a:avLst/>
          </a:prstGeom>
        </p:spPr>
      </p:pic>
    </p:spTree>
    <p:extLst>
      <p:ext uri="{BB962C8B-B14F-4D97-AF65-F5344CB8AC3E}">
        <p14:creationId xmlns:p14="http://schemas.microsoft.com/office/powerpoint/2010/main" val="28243124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Field Trip! Importance of Knowing Local Farms</a:t>
            </a:r>
            <a:br>
              <a:rPr lang="en-US" dirty="0" smtClean="0"/>
            </a:br>
            <a:r>
              <a:rPr lang="en-US" dirty="0" smtClean="0"/>
              <a:t>&amp; Using Locally Sourced Ingredients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3960" y="1862393"/>
            <a:ext cx="6339840" cy="47548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16673"/>
            <a:ext cx="3634740" cy="4846320"/>
          </a:xfrm>
          <a:prstGeom prst="rect">
            <a:avLst/>
          </a:prstGeom>
        </p:spPr>
      </p:pic>
    </p:spTree>
    <p:extLst>
      <p:ext uri="{BB962C8B-B14F-4D97-AF65-F5344CB8AC3E}">
        <p14:creationId xmlns:p14="http://schemas.microsoft.com/office/powerpoint/2010/main" val="6589944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Farm to Table</a:t>
            </a:r>
            <a:br>
              <a:rPr lang="en-US" dirty="0" smtClean="0"/>
            </a:br>
            <a:r>
              <a:rPr lang="en-US" dirty="0" smtClean="0"/>
              <a:t>On Site at the Botanic Gardens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1995" y="1984652"/>
            <a:ext cx="5801784" cy="435133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128" y="1828601"/>
            <a:ext cx="3497580" cy="4663440"/>
          </a:xfrm>
          <a:prstGeom prst="rect">
            <a:avLst/>
          </a:prstGeom>
        </p:spPr>
      </p:pic>
    </p:spTree>
    <p:extLst>
      <p:ext uri="{BB962C8B-B14F-4D97-AF65-F5344CB8AC3E}">
        <p14:creationId xmlns:p14="http://schemas.microsoft.com/office/powerpoint/2010/main" val="22775879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364" y="286425"/>
            <a:ext cx="3883069" cy="105105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327" y="2125195"/>
            <a:ext cx="4979831" cy="3734873"/>
          </a:xfrm>
          <a:prstGeom prst="rect">
            <a:avLst/>
          </a:prstGeom>
        </p:spPr>
      </p:pic>
      <p:pic>
        <p:nvPicPr>
          <p:cNvPr id="2050" name="Picture 2" descr="https://static1.squarespace.com/static/552ba384e4b0745421e022aa/552ba3a5e4b0b9b165072d8a/56df6b5d01dbaed599e59345/1464032861155/?format=1500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508" y="1875842"/>
            <a:ext cx="5976340" cy="398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895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242" y="157597"/>
            <a:ext cx="3397675" cy="10570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243" y="2049684"/>
            <a:ext cx="5537868" cy="3049300"/>
          </a:xfrm>
          <a:prstGeom prst="rect">
            <a:avLst/>
          </a:prstGeom>
        </p:spPr>
      </p:pic>
      <p:pic>
        <p:nvPicPr>
          <p:cNvPr id="3074" name="Picture 2" descr="fish_on_sodel_concepts_lewes_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707" y="1390469"/>
            <a:ext cx="5900502" cy="409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566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414" y="175837"/>
            <a:ext cx="2906162" cy="106356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414" y="2001559"/>
            <a:ext cx="5512093" cy="3037506"/>
          </a:xfrm>
          <a:prstGeom prst="rect">
            <a:avLst/>
          </a:prstGeom>
        </p:spPr>
      </p:pic>
      <p:pic>
        <p:nvPicPr>
          <p:cNvPr id="4098" name="Picture 2" descr="lupo_italian_kitchen_sodel_concepts_rehoboth_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134" y="1638744"/>
            <a:ext cx="5408099" cy="376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7313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28" y="28825"/>
            <a:ext cx="2154748" cy="19599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78" y="2208356"/>
            <a:ext cx="4843145" cy="361822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1876" y="1988737"/>
            <a:ext cx="6108986" cy="4057461"/>
          </a:xfrm>
          <a:prstGeom prst="rect">
            <a:avLst/>
          </a:prstGeom>
        </p:spPr>
      </p:pic>
    </p:spTree>
    <p:extLst>
      <p:ext uri="{BB962C8B-B14F-4D97-AF65-F5344CB8AC3E}">
        <p14:creationId xmlns:p14="http://schemas.microsoft.com/office/powerpoint/2010/main" val="39412739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No automatic alt text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l="9401" t="16195" r="166" b="7335"/>
          <a:stretch/>
        </p:blipFill>
        <p:spPr bwMode="auto">
          <a:xfrm>
            <a:off x="262648" y="194553"/>
            <a:ext cx="3949429" cy="257783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s://photos-2.dropbox.com/t/2/AAACZ_F-JRGVp3Vl-DUIdkBBlQjgCV9n6UlBd2RVQ-V7MQ/12/583817289/jpeg/32x32/1/_/1/2/matts_fish_camp_lewes_sodel_concepts_13.jpg/EMONyI4FGCYgBygH/dgregd6AkTS37xm7MpKo9Xf0nIF0HZFbCcy7zA-pdfk?size=800x600&amp;size_mode=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257" y="2843719"/>
            <a:ext cx="5623560" cy="3749040"/>
          </a:xfrm>
          <a:prstGeom prst="rect">
            <a:avLst/>
          </a:prstGeom>
        </p:spPr>
      </p:pic>
      <p:sp>
        <p:nvSpPr>
          <p:cNvPr id="6" name="AutoShape 2" descr="matts_fish_camp_lewes_sodel_concepts_08.jpg"/>
          <p:cNvSpPr>
            <a:spLocks noChangeAspect="1" noChangeArrowheads="1"/>
          </p:cNvSpPr>
          <p:nvPr/>
        </p:nvSpPr>
        <p:spPr bwMode="auto">
          <a:xfrm>
            <a:off x="1689303" y="52900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75" y="2843719"/>
            <a:ext cx="5623560" cy="3749040"/>
          </a:xfrm>
          <a:prstGeom prst="rect">
            <a:avLst/>
          </a:prstGeom>
        </p:spPr>
      </p:pic>
    </p:spTree>
    <p:extLst>
      <p:ext uri="{BB962C8B-B14F-4D97-AF65-F5344CB8AC3E}">
        <p14:creationId xmlns:p14="http://schemas.microsoft.com/office/powerpoint/2010/main" val="2190972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o automatic alt text avail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83" y="-2"/>
            <a:ext cx="2212409" cy="22124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15" y="2262473"/>
            <a:ext cx="5042561" cy="3349164"/>
          </a:xfrm>
          <a:prstGeom prst="rect">
            <a:avLst/>
          </a:prstGeom>
        </p:spPr>
      </p:pic>
      <p:pic>
        <p:nvPicPr>
          <p:cNvPr id="6148" name="Picture 4" descr="nesk_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678" y="2069619"/>
            <a:ext cx="6224788" cy="3734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6263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1188</TotalTime>
  <Words>357</Words>
  <Application>Microsoft Office PowerPoint</Application>
  <PresentationFormat>Widescreen</PresentationFormat>
  <Paragraphs>34</Paragraphs>
  <Slides>33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Roboto</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Crust &amp; Craft</vt:lpstr>
      <vt:lpstr>NEW VENTURES</vt:lpstr>
      <vt:lpstr>WORKING THE MONSTER MILE SERVING THE MASSES</vt:lpstr>
      <vt:lpstr>PowerPoint Presentation</vt:lpstr>
      <vt:lpstr>PowerPoint Presentation</vt:lpstr>
      <vt:lpstr>PowerPoint Presentation</vt:lpstr>
      <vt:lpstr> SoDel Concepts’ Matt Patton receives cicerone certification </vt:lpstr>
      <vt:lpstr>PowerPoint Presentation</vt:lpstr>
      <vt:lpstr>PowerPoint Presentation</vt:lpstr>
      <vt:lpstr>PowerPoint Presentation</vt:lpstr>
      <vt:lpstr>PowerPoint Presentation</vt:lpstr>
      <vt:lpstr>DECAP Program</vt:lpstr>
      <vt:lpstr>DECAP Program- A Partnership DDOL, DRA, SoDel Concepts</vt:lpstr>
      <vt:lpstr>DECAP LAUNCH!</vt:lpstr>
      <vt:lpstr>Training Begins Knife Skills 101</vt:lpstr>
      <vt:lpstr>Importance of Scratch Cooking Fresh Ingredients</vt:lpstr>
      <vt:lpstr>Field Trip! Importance of Knowing Local Farms &amp; Using Locally Sourced Ingredients</vt:lpstr>
      <vt:lpstr>Farm to Table On Site at the Botanic Gardens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dc:creator>
  <cp:lastModifiedBy>SoDel-HW Office</cp:lastModifiedBy>
  <cp:revision>62</cp:revision>
  <dcterms:created xsi:type="dcterms:W3CDTF">2017-02-21T16:12:48Z</dcterms:created>
  <dcterms:modified xsi:type="dcterms:W3CDTF">2019-10-28T17:31:51Z</dcterms:modified>
</cp:coreProperties>
</file>